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56" r:id="rId2"/>
    <p:sldId id="257" r:id="rId3"/>
  </p:sld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E97D29-70FF-D04A-B4DC-F5E25C6682F9}" v="21" dt="2026-04-15T09:26:50.6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56"/>
    <p:restoredTop sz="94610"/>
  </p:normalViewPr>
  <p:slideViewPr>
    <p:cSldViewPr snapToGrid="0" snapToObjects="1">
      <p:cViewPr varScale="1">
        <p:scale>
          <a:sx n="111" d="100"/>
          <a:sy n="111" d="100"/>
        </p:scale>
        <p:origin x="10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13" Type="http://schemas.openxmlformats.org/officeDocument/2006/relationships/customXml" Target="../customXml/item4.xml"/><Relationship Id="rId3" Type="http://schemas.openxmlformats.org/officeDocument/2006/relationships/slide" Target="slides/slide2.xml"/><Relationship Id="rId7" Type="http://schemas.openxmlformats.org/officeDocument/2006/relationships/theme" Target="theme/theme1.xml"/><Relationship Id="rId12" Type="http://schemas.openxmlformats.org/officeDocument/2006/relationships/customXml" Target="../customXml/item3.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11" Type="http://schemas.openxmlformats.org/officeDocument/2006/relationships/customXml" Target="../customXml/item2.xml"/><Relationship Id="rId5" Type="http://schemas.openxmlformats.org/officeDocument/2006/relationships/presProps" Target="presProps.xml"/><Relationship Id="rId10" Type="http://schemas.openxmlformats.org/officeDocument/2006/relationships/customXml" Target="../customXml/item1.xml"/><Relationship Id="rId4" Type="http://schemas.openxmlformats.org/officeDocument/2006/relationships/notesMaster" Target="notesMasters/notesMaster1.xml"/><Relationship Id="rId9"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40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F1F3D"/>
        </a:solidFill>
        <a:effectLst/>
      </p:bgPr>
    </p:bg>
    <p:spTree>
      <p:nvGrpSpPr>
        <p:cNvPr id="1" name=""/>
        <p:cNvGrpSpPr/>
        <p:nvPr/>
      </p:nvGrpSpPr>
      <p:grpSpPr>
        <a:xfrm>
          <a:off x="0" y="0"/>
          <a:ext cx="0" cy="0"/>
          <a:chOff x="0" y="0"/>
          <a:chExt cx="0" cy="0"/>
        </a:xfrm>
      </p:grpSpPr>
      <p:sp>
        <p:nvSpPr>
          <p:cNvPr id="2" name="Shape 0"/>
          <p:cNvSpPr/>
          <p:nvPr/>
        </p:nvSpPr>
        <p:spPr>
          <a:xfrm>
            <a:off x="0" y="0"/>
            <a:ext cx="320040" cy="6858000"/>
          </a:xfrm>
          <a:prstGeom prst="rect">
            <a:avLst/>
          </a:prstGeom>
          <a:solidFill>
            <a:srgbClr val="0D9488"/>
          </a:solidFill>
          <a:ln w="12700">
            <a:solidFill>
              <a:srgbClr val="0D9488"/>
            </a:solidFill>
            <a:prstDash val="solid"/>
          </a:ln>
        </p:spPr>
        <p:txBody>
          <a:bodyPr/>
          <a:lstStyle/>
          <a:p>
            <a:endParaRPr lang="en-US"/>
          </a:p>
        </p:txBody>
      </p:sp>
      <p:sp>
        <p:nvSpPr>
          <p:cNvPr id="6" name="Shape 4"/>
          <p:cNvSpPr/>
          <p:nvPr/>
        </p:nvSpPr>
        <p:spPr>
          <a:xfrm>
            <a:off x="0" y="6537960"/>
            <a:ext cx="12161520" cy="320040"/>
          </a:xfrm>
          <a:prstGeom prst="rect">
            <a:avLst/>
          </a:prstGeom>
          <a:solidFill>
            <a:srgbClr val="0D9488"/>
          </a:solidFill>
          <a:ln w="12700">
            <a:solidFill>
              <a:srgbClr val="0D9488"/>
            </a:solidFill>
            <a:prstDash val="solid"/>
          </a:ln>
        </p:spPr>
        <p:txBody>
          <a:bodyPr/>
          <a:lstStyle/>
          <a:p>
            <a:endParaRPr lang="en-US"/>
          </a:p>
        </p:txBody>
      </p:sp>
      <p:sp>
        <p:nvSpPr>
          <p:cNvPr id="8" name="Text 6"/>
          <p:cNvSpPr/>
          <p:nvPr/>
        </p:nvSpPr>
        <p:spPr>
          <a:xfrm>
            <a:off x="594360" y="411480"/>
            <a:ext cx="914400" cy="548640"/>
          </a:xfrm>
          <a:prstGeom prst="rect">
            <a:avLst/>
          </a:prstGeom>
          <a:noFill/>
          <a:ln/>
        </p:spPr>
        <p:txBody>
          <a:bodyPr wrap="square" lIns="0" tIns="0" rIns="0" bIns="0" rtlCol="0" anchor="ctr"/>
          <a:lstStyle/>
          <a:p>
            <a:pPr marL="0" indent="0" algn="ctr">
              <a:buNone/>
            </a:pPr>
            <a:endParaRPr lang="en-US" sz="1400" dirty="0"/>
          </a:p>
        </p:txBody>
      </p:sp>
      <p:sp>
        <p:nvSpPr>
          <p:cNvPr id="9" name="Shape 7"/>
          <p:cNvSpPr/>
          <p:nvPr/>
        </p:nvSpPr>
        <p:spPr>
          <a:xfrm>
            <a:off x="1845882" y="87311"/>
            <a:ext cx="3291840" cy="402336"/>
          </a:xfrm>
          <a:prstGeom prst="roundRect">
            <a:avLst>
              <a:gd name="adj" fmla="val 22727"/>
            </a:avLst>
          </a:prstGeom>
          <a:solidFill>
            <a:srgbClr val="0D9488"/>
          </a:solidFill>
          <a:ln w="12700">
            <a:solidFill>
              <a:srgbClr val="0D9488"/>
            </a:solidFill>
            <a:prstDash val="solid"/>
          </a:ln>
        </p:spPr>
        <p:txBody>
          <a:bodyPr/>
          <a:lstStyle/>
          <a:p>
            <a:endParaRPr lang="en-US"/>
          </a:p>
        </p:txBody>
      </p:sp>
      <p:sp>
        <p:nvSpPr>
          <p:cNvPr id="10" name="Text 8"/>
          <p:cNvSpPr/>
          <p:nvPr/>
        </p:nvSpPr>
        <p:spPr>
          <a:xfrm>
            <a:off x="1783080" y="98298"/>
            <a:ext cx="3291840" cy="402336"/>
          </a:xfrm>
          <a:prstGeom prst="rect">
            <a:avLst/>
          </a:prstGeom>
          <a:noFill/>
          <a:ln/>
        </p:spPr>
        <p:txBody>
          <a:bodyPr wrap="square" lIns="0" tIns="0" rIns="0" bIns="0" rtlCol="0" anchor="ctr"/>
          <a:lstStyle/>
          <a:p>
            <a:pPr marL="0" indent="0" algn="ctr">
              <a:buNone/>
            </a:pPr>
            <a:r>
              <a:rPr lang="en-US" sz="1100" b="1" dirty="0">
                <a:solidFill>
                  <a:srgbClr val="FFFFFF"/>
                </a:solidFill>
              </a:rPr>
              <a:t>GSL Global Goals Competition</a:t>
            </a:r>
            <a:endParaRPr lang="en-US" sz="1100" dirty="0"/>
          </a:p>
        </p:txBody>
      </p:sp>
      <p:sp>
        <p:nvSpPr>
          <p:cNvPr id="11" name="Text 9"/>
          <p:cNvSpPr/>
          <p:nvPr/>
        </p:nvSpPr>
        <p:spPr>
          <a:xfrm>
            <a:off x="5457762" y="-68353"/>
            <a:ext cx="8229600" cy="822960"/>
          </a:xfrm>
          <a:prstGeom prst="rect">
            <a:avLst/>
          </a:prstGeom>
          <a:noFill/>
          <a:ln/>
        </p:spPr>
        <p:txBody>
          <a:bodyPr wrap="square" lIns="0" tIns="0" rIns="0" bIns="0" rtlCol="0" anchor="ctr"/>
          <a:lstStyle/>
          <a:p>
            <a:pPr marL="0" indent="0">
              <a:buNone/>
            </a:pPr>
            <a:r>
              <a:rPr lang="en-US" sz="4800" b="1" dirty="0">
                <a:solidFill>
                  <a:srgbClr val="FFFFFF"/>
                </a:solidFill>
                <a:latin typeface="Arial Black" pitchFamily="34" charset="0"/>
                <a:ea typeface="Arial Black" pitchFamily="34" charset="-122"/>
                <a:cs typeface="Arial Black" pitchFamily="34" charset="-120"/>
              </a:rPr>
              <a:t>Anti-Alcohol</a:t>
            </a:r>
            <a:endParaRPr lang="en-US" sz="4800" dirty="0"/>
          </a:p>
        </p:txBody>
      </p:sp>
      <p:sp>
        <p:nvSpPr>
          <p:cNvPr id="12" name="Text 10"/>
          <p:cNvSpPr/>
          <p:nvPr/>
        </p:nvSpPr>
        <p:spPr>
          <a:xfrm>
            <a:off x="6120284" y="426208"/>
            <a:ext cx="8229600" cy="822960"/>
          </a:xfrm>
          <a:prstGeom prst="rect">
            <a:avLst/>
          </a:prstGeom>
          <a:noFill/>
          <a:ln/>
        </p:spPr>
        <p:txBody>
          <a:bodyPr wrap="square" lIns="0" tIns="0" rIns="0" bIns="0" rtlCol="0" anchor="ctr"/>
          <a:lstStyle/>
          <a:p>
            <a:pPr marL="0" indent="0">
              <a:buNone/>
            </a:pPr>
            <a:r>
              <a:rPr lang="en-US" sz="4000" b="1" dirty="0">
                <a:solidFill>
                  <a:srgbClr val="F97316"/>
                </a:solidFill>
                <a:latin typeface="Arial Black" pitchFamily="34" charset="0"/>
                <a:ea typeface="Arial Black" pitchFamily="34" charset="-122"/>
                <a:cs typeface="Arial Black" pitchFamily="34" charset="-120"/>
              </a:rPr>
              <a:t>Saviours</a:t>
            </a:r>
            <a:endParaRPr lang="en-US" sz="4000" b="1" dirty="0"/>
          </a:p>
        </p:txBody>
      </p:sp>
      <p:sp>
        <p:nvSpPr>
          <p:cNvPr id="15" name="Text 13"/>
          <p:cNvSpPr/>
          <p:nvPr/>
        </p:nvSpPr>
        <p:spPr>
          <a:xfrm>
            <a:off x="594360" y="2560320"/>
            <a:ext cx="3749040" cy="256032"/>
          </a:xfrm>
          <a:prstGeom prst="rect">
            <a:avLst/>
          </a:prstGeom>
          <a:noFill/>
          <a:ln/>
        </p:spPr>
        <p:txBody>
          <a:bodyPr wrap="square" lIns="0" tIns="0" rIns="0" bIns="0" rtlCol="0" anchor="ctr"/>
          <a:lstStyle/>
          <a:p>
            <a:pPr marL="0" indent="0" algn="ctr">
              <a:buNone/>
            </a:pPr>
            <a:r>
              <a:rPr lang="en-US" sz="900" b="1" kern="0" spc="300" dirty="0">
                <a:solidFill>
                  <a:srgbClr val="FFFFFF"/>
                </a:solidFill>
              </a:rPr>
              <a:t>TEAM</a:t>
            </a:r>
            <a:endParaRPr lang="en-US" sz="900" dirty="0"/>
          </a:p>
        </p:txBody>
      </p:sp>
      <p:sp>
        <p:nvSpPr>
          <p:cNvPr id="16" name="Shape 14"/>
          <p:cNvSpPr/>
          <p:nvPr/>
        </p:nvSpPr>
        <p:spPr>
          <a:xfrm>
            <a:off x="566798" y="2976046"/>
            <a:ext cx="3749040" cy="658368"/>
          </a:xfrm>
          <a:prstGeom prst="rect">
            <a:avLst/>
          </a:prstGeom>
          <a:solidFill>
            <a:srgbClr val="1E3A5F"/>
          </a:solidFill>
          <a:ln w="12700">
            <a:solidFill>
              <a:srgbClr val="1E3A5F"/>
            </a:solidFill>
            <a:prstDash val="solid"/>
          </a:ln>
          <a:effectLst>
            <a:outerShdw blurRad="101600" dist="38100" dir="8100000" algn="bl" rotWithShape="0">
              <a:srgbClr val="000000">
                <a:alpha val="12000"/>
              </a:srgbClr>
            </a:outerShdw>
          </a:effectLst>
        </p:spPr>
        <p:txBody>
          <a:bodyPr/>
          <a:lstStyle/>
          <a:p>
            <a:endParaRPr lang="en-US"/>
          </a:p>
        </p:txBody>
      </p:sp>
      <p:sp>
        <p:nvSpPr>
          <p:cNvPr id="17" name="Text 15"/>
          <p:cNvSpPr/>
          <p:nvPr/>
        </p:nvSpPr>
        <p:spPr>
          <a:xfrm>
            <a:off x="525780" y="2987639"/>
            <a:ext cx="3749040" cy="658368"/>
          </a:xfrm>
          <a:prstGeom prst="rect">
            <a:avLst/>
          </a:prstGeom>
          <a:noFill/>
          <a:ln/>
        </p:spPr>
        <p:txBody>
          <a:bodyPr wrap="square" lIns="76200" tIns="76200" rIns="76200" bIns="76200" rtlCol="0" anchor="ctr"/>
          <a:lstStyle/>
          <a:p>
            <a:pPr marL="0" indent="0" algn="ctr">
              <a:buNone/>
            </a:pPr>
            <a:r>
              <a:rPr lang="en-US" sz="1300" dirty="0">
                <a:solidFill>
                  <a:srgbClr val="FFFFFF"/>
                </a:solidFill>
              </a:rPr>
              <a:t>Sankalp Kummra &amp;</a:t>
            </a:r>
            <a:endParaRPr lang="en-US" sz="1300" dirty="0"/>
          </a:p>
          <a:p>
            <a:pPr marL="0" indent="0" algn="ctr">
              <a:buNone/>
            </a:pPr>
            <a:r>
              <a:rPr lang="en-US" sz="1300" dirty="0">
                <a:solidFill>
                  <a:srgbClr val="FFFFFF"/>
                </a:solidFill>
              </a:rPr>
              <a:t>Dhruv Kharb</a:t>
            </a:r>
            <a:endParaRPr lang="en-US" sz="1300" dirty="0"/>
          </a:p>
        </p:txBody>
      </p:sp>
      <p:sp>
        <p:nvSpPr>
          <p:cNvPr id="18" name="Shape 16"/>
          <p:cNvSpPr/>
          <p:nvPr/>
        </p:nvSpPr>
        <p:spPr>
          <a:xfrm>
            <a:off x="4846320" y="2560320"/>
            <a:ext cx="3749040" cy="256032"/>
          </a:xfrm>
          <a:prstGeom prst="rect">
            <a:avLst/>
          </a:prstGeom>
          <a:solidFill>
            <a:srgbClr val="0D9488"/>
          </a:solidFill>
          <a:ln w="12700">
            <a:solidFill>
              <a:srgbClr val="0D9488"/>
            </a:solidFill>
            <a:prstDash val="solid"/>
          </a:ln>
        </p:spPr>
        <p:txBody>
          <a:bodyPr/>
          <a:lstStyle/>
          <a:p>
            <a:endParaRPr lang="en-US"/>
          </a:p>
        </p:txBody>
      </p:sp>
      <p:sp>
        <p:nvSpPr>
          <p:cNvPr id="19" name="Text 17"/>
          <p:cNvSpPr/>
          <p:nvPr/>
        </p:nvSpPr>
        <p:spPr>
          <a:xfrm>
            <a:off x="4846320" y="2560320"/>
            <a:ext cx="3749040" cy="256032"/>
          </a:xfrm>
          <a:prstGeom prst="rect">
            <a:avLst/>
          </a:prstGeom>
          <a:noFill/>
          <a:ln/>
        </p:spPr>
        <p:txBody>
          <a:bodyPr wrap="square" lIns="0" tIns="0" rIns="0" bIns="0" rtlCol="0" anchor="ctr"/>
          <a:lstStyle/>
          <a:p>
            <a:pPr marL="0" indent="0" algn="ctr">
              <a:buNone/>
            </a:pPr>
            <a:r>
              <a:rPr lang="en-US" sz="900" b="1" kern="0" spc="300" dirty="0">
                <a:solidFill>
                  <a:srgbClr val="FFFFFF"/>
                </a:solidFill>
              </a:rPr>
              <a:t>MENTOR</a:t>
            </a:r>
            <a:endParaRPr lang="en-US" sz="900" dirty="0"/>
          </a:p>
        </p:txBody>
      </p:sp>
      <p:sp>
        <p:nvSpPr>
          <p:cNvPr id="20" name="Shape 18"/>
          <p:cNvSpPr/>
          <p:nvPr/>
        </p:nvSpPr>
        <p:spPr>
          <a:xfrm>
            <a:off x="4846320" y="2816352"/>
            <a:ext cx="3749040" cy="658368"/>
          </a:xfrm>
          <a:prstGeom prst="rect">
            <a:avLst/>
          </a:prstGeom>
          <a:solidFill>
            <a:srgbClr val="1E3A5F"/>
          </a:solidFill>
          <a:ln w="12700">
            <a:solidFill>
              <a:srgbClr val="1E3A5F"/>
            </a:solidFill>
            <a:prstDash val="solid"/>
          </a:ln>
          <a:effectLst>
            <a:outerShdw blurRad="101600" dist="38100" dir="8100000" algn="bl" rotWithShape="0">
              <a:srgbClr val="000000">
                <a:alpha val="12000"/>
              </a:srgbClr>
            </a:outerShdw>
          </a:effectLst>
        </p:spPr>
        <p:txBody>
          <a:bodyPr/>
          <a:lstStyle/>
          <a:p>
            <a:endParaRPr lang="en-US"/>
          </a:p>
        </p:txBody>
      </p:sp>
      <p:sp>
        <p:nvSpPr>
          <p:cNvPr id="21" name="Text 19"/>
          <p:cNvSpPr/>
          <p:nvPr/>
        </p:nvSpPr>
        <p:spPr>
          <a:xfrm>
            <a:off x="4846320" y="2816352"/>
            <a:ext cx="3749040" cy="658368"/>
          </a:xfrm>
          <a:prstGeom prst="rect">
            <a:avLst/>
          </a:prstGeom>
          <a:noFill/>
          <a:ln/>
        </p:spPr>
        <p:txBody>
          <a:bodyPr wrap="square" lIns="76200" tIns="76200" rIns="76200" bIns="76200" rtlCol="0" anchor="ctr"/>
          <a:lstStyle/>
          <a:p>
            <a:pPr marL="0" indent="0" algn="ctr">
              <a:buNone/>
            </a:pPr>
            <a:r>
              <a:rPr lang="en-US" sz="1300" dirty="0">
                <a:solidFill>
                  <a:srgbClr val="FFFFFF"/>
                </a:solidFill>
              </a:rPr>
              <a:t>Ms. Shreya Aggarwal</a:t>
            </a:r>
            <a:endParaRPr lang="en-US" sz="1300" dirty="0"/>
          </a:p>
        </p:txBody>
      </p:sp>
      <p:sp>
        <p:nvSpPr>
          <p:cNvPr id="22" name="Shape 20"/>
          <p:cNvSpPr/>
          <p:nvPr/>
        </p:nvSpPr>
        <p:spPr>
          <a:xfrm>
            <a:off x="8229600" y="2560320"/>
            <a:ext cx="3749040" cy="256032"/>
          </a:xfrm>
          <a:prstGeom prst="rect">
            <a:avLst/>
          </a:prstGeom>
          <a:solidFill>
            <a:srgbClr val="0D9488"/>
          </a:solidFill>
          <a:ln w="12700">
            <a:solidFill>
              <a:srgbClr val="0D9488"/>
            </a:solidFill>
            <a:prstDash val="solid"/>
          </a:ln>
        </p:spPr>
        <p:txBody>
          <a:bodyPr/>
          <a:lstStyle/>
          <a:p>
            <a:endParaRPr lang="en-US"/>
          </a:p>
        </p:txBody>
      </p:sp>
      <p:sp>
        <p:nvSpPr>
          <p:cNvPr id="23" name="Text 21"/>
          <p:cNvSpPr/>
          <p:nvPr/>
        </p:nvSpPr>
        <p:spPr>
          <a:xfrm>
            <a:off x="8229600" y="2560320"/>
            <a:ext cx="3749040" cy="256032"/>
          </a:xfrm>
          <a:prstGeom prst="rect">
            <a:avLst/>
          </a:prstGeom>
          <a:noFill/>
          <a:ln/>
        </p:spPr>
        <p:txBody>
          <a:bodyPr wrap="square" lIns="0" tIns="0" rIns="0" bIns="0" rtlCol="0" anchor="ctr"/>
          <a:lstStyle/>
          <a:p>
            <a:pPr marL="0" indent="0" algn="ctr">
              <a:buNone/>
            </a:pPr>
            <a:r>
              <a:rPr lang="en-US" sz="900" b="1" kern="0" spc="300" dirty="0">
                <a:solidFill>
                  <a:srgbClr val="FFFFFF"/>
                </a:solidFill>
              </a:rPr>
              <a:t>SCHOOL</a:t>
            </a:r>
            <a:endParaRPr lang="en-US" sz="900" dirty="0"/>
          </a:p>
        </p:txBody>
      </p:sp>
      <p:sp>
        <p:nvSpPr>
          <p:cNvPr id="24" name="Shape 22"/>
          <p:cNvSpPr/>
          <p:nvPr/>
        </p:nvSpPr>
        <p:spPr>
          <a:xfrm>
            <a:off x="8229600" y="2816352"/>
            <a:ext cx="3749040" cy="658368"/>
          </a:xfrm>
          <a:prstGeom prst="rect">
            <a:avLst/>
          </a:prstGeom>
          <a:solidFill>
            <a:srgbClr val="1E3A5F"/>
          </a:solidFill>
          <a:ln w="12700">
            <a:solidFill>
              <a:srgbClr val="1E3A5F"/>
            </a:solidFill>
            <a:prstDash val="solid"/>
          </a:ln>
          <a:effectLst>
            <a:outerShdw blurRad="101600" dist="38100" dir="8100000" algn="bl" rotWithShape="0">
              <a:srgbClr val="000000">
                <a:alpha val="12000"/>
              </a:srgbClr>
            </a:outerShdw>
          </a:effectLst>
        </p:spPr>
        <p:txBody>
          <a:bodyPr/>
          <a:lstStyle/>
          <a:p>
            <a:endParaRPr lang="en-US"/>
          </a:p>
        </p:txBody>
      </p:sp>
      <p:sp>
        <p:nvSpPr>
          <p:cNvPr id="25" name="Text 23"/>
          <p:cNvSpPr/>
          <p:nvPr/>
        </p:nvSpPr>
        <p:spPr>
          <a:xfrm>
            <a:off x="8229600" y="2816352"/>
            <a:ext cx="3749040" cy="658368"/>
          </a:xfrm>
          <a:prstGeom prst="rect">
            <a:avLst/>
          </a:prstGeom>
          <a:noFill/>
          <a:ln/>
        </p:spPr>
        <p:txBody>
          <a:bodyPr wrap="square" lIns="76200" tIns="76200" rIns="76200" bIns="76200" rtlCol="0" anchor="ctr"/>
          <a:lstStyle/>
          <a:p>
            <a:pPr marL="0" indent="0" algn="ctr">
              <a:buNone/>
            </a:pPr>
            <a:r>
              <a:rPr lang="en-US" sz="1300" dirty="0">
                <a:solidFill>
                  <a:srgbClr val="FFFFFF"/>
                </a:solidFill>
              </a:rPr>
              <a:t>Pathways School</a:t>
            </a:r>
            <a:endParaRPr lang="en-US" sz="1300" dirty="0"/>
          </a:p>
          <a:p>
            <a:pPr marL="0" indent="0" algn="ctr">
              <a:buNone/>
            </a:pPr>
            <a:r>
              <a:rPr lang="en-US" sz="1300" dirty="0">
                <a:solidFill>
                  <a:srgbClr val="FFFFFF"/>
                </a:solidFill>
              </a:rPr>
              <a:t>Gurgaon</a:t>
            </a:r>
            <a:endParaRPr lang="en-US" sz="1300" dirty="0"/>
          </a:p>
        </p:txBody>
      </p:sp>
      <p:sp>
        <p:nvSpPr>
          <p:cNvPr id="26" name="Shape 24"/>
          <p:cNvSpPr/>
          <p:nvPr/>
        </p:nvSpPr>
        <p:spPr>
          <a:xfrm>
            <a:off x="594360" y="3657600"/>
            <a:ext cx="11247120" cy="0"/>
          </a:xfrm>
          <a:prstGeom prst="line">
            <a:avLst/>
          </a:prstGeom>
          <a:noFill/>
          <a:ln w="19050">
            <a:solidFill>
              <a:srgbClr val="1E4D7B"/>
            </a:solidFill>
            <a:prstDash val="solid"/>
          </a:ln>
        </p:spPr>
        <p:txBody>
          <a:bodyPr/>
          <a:lstStyle/>
          <a:p>
            <a:endParaRPr lang="en-US"/>
          </a:p>
        </p:txBody>
      </p:sp>
      <p:sp>
        <p:nvSpPr>
          <p:cNvPr id="28" name="Text 26"/>
          <p:cNvSpPr/>
          <p:nvPr/>
        </p:nvSpPr>
        <p:spPr>
          <a:xfrm>
            <a:off x="5558398" y="1312391"/>
            <a:ext cx="5577840" cy="2258568"/>
          </a:xfrm>
          <a:prstGeom prst="rect">
            <a:avLst/>
          </a:prstGeom>
          <a:noFill/>
          <a:ln/>
        </p:spPr>
        <p:txBody>
          <a:bodyPr wrap="square" lIns="0" tIns="0" rIns="0" bIns="0" rtlCol="0" anchor="t"/>
          <a:lstStyle/>
          <a:p>
            <a:pPr marL="0" indent="0">
              <a:spcAft>
                <a:spcPts val="400"/>
              </a:spcAft>
              <a:buNone/>
            </a:pPr>
            <a:r>
              <a:rPr lang="en-US" sz="1050" dirty="0">
                <a:solidFill>
                  <a:srgbClr val="CBD5E1"/>
                </a:solidFill>
              </a:rPr>
              <a:t>Alcohol addiction is one of the most pervasive yet overlooked public health crises of our time. Fuelled by social pressure, emotional distress, and neurochemical dependency, it quietly dismantles families, careers, and lives. But we wanted change! Our project — rooted in rigorous research, compassionate outreach, and cutting-edge technology — represents a holistic, youth-driven response to a deeply entrenched societal problem. From school workshops to rehabilitation centre visits, from AI-powered counselling tools to grassroots poster campaigns, every action we took was designed to create lasting, measurable change.</a:t>
            </a:r>
            <a:endParaRPr lang="en-US" sz="1050" dirty="0"/>
          </a:p>
        </p:txBody>
      </p:sp>
      <p:sp>
        <p:nvSpPr>
          <p:cNvPr id="30" name="Shape 28"/>
          <p:cNvSpPr/>
          <p:nvPr/>
        </p:nvSpPr>
        <p:spPr>
          <a:xfrm>
            <a:off x="6309360" y="3749040"/>
            <a:ext cx="5577840" cy="292608"/>
          </a:xfrm>
          <a:prstGeom prst="rect">
            <a:avLst/>
          </a:prstGeom>
          <a:solidFill>
            <a:srgbClr val="0D9488"/>
          </a:solidFill>
          <a:ln w="12700">
            <a:solidFill>
              <a:srgbClr val="0D9488"/>
            </a:solidFill>
            <a:prstDash val="solid"/>
          </a:ln>
        </p:spPr>
        <p:txBody>
          <a:bodyPr/>
          <a:lstStyle/>
          <a:p>
            <a:endParaRPr lang="en-US"/>
          </a:p>
        </p:txBody>
      </p:sp>
      <p:sp>
        <p:nvSpPr>
          <p:cNvPr id="31" name="Text 29"/>
          <p:cNvSpPr/>
          <p:nvPr/>
        </p:nvSpPr>
        <p:spPr>
          <a:xfrm>
            <a:off x="6309360" y="3749040"/>
            <a:ext cx="5577840" cy="292608"/>
          </a:xfrm>
          <a:prstGeom prst="rect">
            <a:avLst/>
          </a:prstGeom>
          <a:noFill/>
          <a:ln/>
        </p:spPr>
        <p:txBody>
          <a:bodyPr wrap="square" lIns="0" tIns="0" rIns="0" bIns="0" rtlCol="0" anchor="ctr"/>
          <a:lstStyle/>
          <a:p>
            <a:pPr marL="0" indent="0" algn="ctr">
              <a:buNone/>
            </a:pPr>
            <a:r>
              <a:rPr lang="en-US" sz="1000" b="1" kern="0" spc="100" dirty="0">
                <a:solidFill>
                  <a:srgbClr val="FFFFFF"/>
                </a:solidFill>
              </a:rPr>
              <a:t>IB Learner Profile &amp; ATL Skills</a:t>
            </a:r>
            <a:endParaRPr lang="en-US" sz="1000" dirty="0"/>
          </a:p>
        </p:txBody>
      </p:sp>
      <p:sp>
        <p:nvSpPr>
          <p:cNvPr id="32" name="Shape 30"/>
          <p:cNvSpPr/>
          <p:nvPr/>
        </p:nvSpPr>
        <p:spPr>
          <a:xfrm>
            <a:off x="6446520" y="4187952"/>
            <a:ext cx="201168" cy="201168"/>
          </a:xfrm>
          <a:prstGeom prst="ellipse">
            <a:avLst/>
          </a:prstGeom>
          <a:solidFill>
            <a:srgbClr val="F97316"/>
          </a:solidFill>
          <a:ln w="12700">
            <a:solidFill>
              <a:srgbClr val="F97316"/>
            </a:solidFill>
            <a:prstDash val="solid"/>
          </a:ln>
        </p:spPr>
        <p:txBody>
          <a:bodyPr/>
          <a:lstStyle/>
          <a:p>
            <a:endParaRPr lang="en-US"/>
          </a:p>
        </p:txBody>
      </p:sp>
      <p:sp>
        <p:nvSpPr>
          <p:cNvPr id="33" name="Text 31"/>
          <p:cNvSpPr/>
          <p:nvPr/>
        </p:nvSpPr>
        <p:spPr>
          <a:xfrm>
            <a:off x="6720840" y="4133088"/>
            <a:ext cx="1234440" cy="320040"/>
          </a:xfrm>
          <a:prstGeom prst="rect">
            <a:avLst/>
          </a:prstGeom>
          <a:noFill/>
          <a:ln/>
        </p:spPr>
        <p:txBody>
          <a:bodyPr wrap="square" lIns="0" tIns="0" rIns="0" bIns="0" rtlCol="0" anchor="ctr"/>
          <a:lstStyle/>
          <a:p>
            <a:pPr marL="0" indent="0">
              <a:buNone/>
            </a:pPr>
            <a:r>
              <a:rPr lang="en-US" sz="1000" b="1" dirty="0">
                <a:solidFill>
                  <a:srgbClr val="F97316"/>
                </a:solidFill>
              </a:rPr>
              <a:t>Inquirers:</a:t>
            </a:r>
            <a:endParaRPr lang="en-US" sz="1000" dirty="0"/>
          </a:p>
        </p:txBody>
      </p:sp>
      <p:sp>
        <p:nvSpPr>
          <p:cNvPr id="34" name="Text 32"/>
          <p:cNvSpPr/>
          <p:nvPr/>
        </p:nvSpPr>
        <p:spPr>
          <a:xfrm>
            <a:off x="7955280" y="4133088"/>
            <a:ext cx="3794760" cy="320040"/>
          </a:xfrm>
          <a:prstGeom prst="rect">
            <a:avLst/>
          </a:prstGeom>
          <a:noFill/>
          <a:ln/>
        </p:spPr>
        <p:txBody>
          <a:bodyPr wrap="square" lIns="0" tIns="0" rIns="0" bIns="0" rtlCol="0" anchor="ctr"/>
          <a:lstStyle/>
          <a:p>
            <a:pPr marL="0" indent="0">
              <a:buNone/>
            </a:pPr>
            <a:r>
              <a:rPr lang="en-US" sz="950" dirty="0">
                <a:solidFill>
                  <a:srgbClr val="CBD5E1"/>
                </a:solidFill>
              </a:rPr>
              <a:t>Investigated causes &amp; consequences of alcohol addiction</a:t>
            </a:r>
            <a:endParaRPr lang="en-US" sz="950" dirty="0"/>
          </a:p>
        </p:txBody>
      </p:sp>
      <p:sp>
        <p:nvSpPr>
          <p:cNvPr id="35" name="Shape 33"/>
          <p:cNvSpPr/>
          <p:nvPr/>
        </p:nvSpPr>
        <p:spPr>
          <a:xfrm>
            <a:off x="6446520" y="4718304"/>
            <a:ext cx="201168" cy="201168"/>
          </a:xfrm>
          <a:prstGeom prst="ellipse">
            <a:avLst/>
          </a:prstGeom>
          <a:solidFill>
            <a:srgbClr val="F97316"/>
          </a:solidFill>
          <a:ln w="12700">
            <a:solidFill>
              <a:srgbClr val="F97316"/>
            </a:solidFill>
            <a:prstDash val="solid"/>
          </a:ln>
        </p:spPr>
        <p:txBody>
          <a:bodyPr/>
          <a:lstStyle/>
          <a:p>
            <a:endParaRPr lang="en-US"/>
          </a:p>
        </p:txBody>
      </p:sp>
      <p:sp>
        <p:nvSpPr>
          <p:cNvPr id="36" name="Text 34"/>
          <p:cNvSpPr/>
          <p:nvPr/>
        </p:nvSpPr>
        <p:spPr>
          <a:xfrm>
            <a:off x="6720840" y="4663440"/>
            <a:ext cx="1234440" cy="320040"/>
          </a:xfrm>
          <a:prstGeom prst="rect">
            <a:avLst/>
          </a:prstGeom>
          <a:noFill/>
          <a:ln/>
        </p:spPr>
        <p:txBody>
          <a:bodyPr wrap="square" lIns="0" tIns="0" rIns="0" bIns="0" rtlCol="0" anchor="ctr"/>
          <a:lstStyle/>
          <a:p>
            <a:pPr marL="0" indent="0">
              <a:buNone/>
            </a:pPr>
            <a:r>
              <a:rPr lang="en-US" sz="1000" b="1" dirty="0">
                <a:solidFill>
                  <a:srgbClr val="F97316"/>
                </a:solidFill>
              </a:rPr>
              <a:t>Thinkers:</a:t>
            </a:r>
            <a:endParaRPr lang="en-US" sz="1000" dirty="0"/>
          </a:p>
        </p:txBody>
      </p:sp>
      <p:sp>
        <p:nvSpPr>
          <p:cNvPr id="37" name="Text 35"/>
          <p:cNvSpPr/>
          <p:nvPr/>
        </p:nvSpPr>
        <p:spPr>
          <a:xfrm>
            <a:off x="7955280" y="4663440"/>
            <a:ext cx="3794760" cy="320040"/>
          </a:xfrm>
          <a:prstGeom prst="rect">
            <a:avLst/>
          </a:prstGeom>
          <a:noFill/>
          <a:ln/>
        </p:spPr>
        <p:txBody>
          <a:bodyPr wrap="square" lIns="0" tIns="0" rIns="0" bIns="0" rtlCol="0" anchor="ctr"/>
          <a:lstStyle/>
          <a:p>
            <a:pPr marL="0" indent="0">
              <a:buNone/>
            </a:pPr>
            <a:r>
              <a:rPr lang="en-US" sz="950" dirty="0">
                <a:solidFill>
                  <a:srgbClr val="CBD5E1"/>
                </a:solidFill>
              </a:rPr>
              <a:t>Evaluated solutions and designed the Recoverly app</a:t>
            </a:r>
            <a:endParaRPr lang="en-US" sz="950" dirty="0"/>
          </a:p>
        </p:txBody>
      </p:sp>
      <p:sp>
        <p:nvSpPr>
          <p:cNvPr id="38" name="Shape 36"/>
          <p:cNvSpPr/>
          <p:nvPr/>
        </p:nvSpPr>
        <p:spPr>
          <a:xfrm>
            <a:off x="6446520" y="5248656"/>
            <a:ext cx="201168" cy="201168"/>
          </a:xfrm>
          <a:prstGeom prst="ellipse">
            <a:avLst/>
          </a:prstGeom>
          <a:solidFill>
            <a:srgbClr val="F97316"/>
          </a:solidFill>
          <a:ln w="12700">
            <a:solidFill>
              <a:srgbClr val="F97316"/>
            </a:solidFill>
            <a:prstDash val="solid"/>
          </a:ln>
        </p:spPr>
        <p:txBody>
          <a:bodyPr/>
          <a:lstStyle/>
          <a:p>
            <a:endParaRPr lang="en-US"/>
          </a:p>
        </p:txBody>
      </p:sp>
      <p:sp>
        <p:nvSpPr>
          <p:cNvPr id="39" name="Text 37"/>
          <p:cNvSpPr/>
          <p:nvPr/>
        </p:nvSpPr>
        <p:spPr>
          <a:xfrm>
            <a:off x="6720840" y="5193792"/>
            <a:ext cx="1234440" cy="320040"/>
          </a:xfrm>
          <a:prstGeom prst="rect">
            <a:avLst/>
          </a:prstGeom>
          <a:noFill/>
          <a:ln/>
        </p:spPr>
        <p:txBody>
          <a:bodyPr wrap="square" lIns="0" tIns="0" rIns="0" bIns="0" rtlCol="0" anchor="ctr"/>
          <a:lstStyle/>
          <a:p>
            <a:pPr marL="0" indent="0">
              <a:buNone/>
            </a:pPr>
            <a:r>
              <a:rPr lang="en-US" sz="1000" b="1" dirty="0">
                <a:solidFill>
                  <a:srgbClr val="F97316"/>
                </a:solidFill>
              </a:rPr>
              <a:t>Communicators:</a:t>
            </a:r>
            <a:endParaRPr lang="en-US" sz="1000" dirty="0"/>
          </a:p>
        </p:txBody>
      </p:sp>
      <p:sp>
        <p:nvSpPr>
          <p:cNvPr id="40" name="Text 38"/>
          <p:cNvSpPr/>
          <p:nvPr/>
        </p:nvSpPr>
        <p:spPr>
          <a:xfrm>
            <a:off x="7955280" y="5193792"/>
            <a:ext cx="3794760" cy="320040"/>
          </a:xfrm>
          <a:prstGeom prst="rect">
            <a:avLst/>
          </a:prstGeom>
          <a:noFill/>
          <a:ln/>
        </p:spPr>
        <p:txBody>
          <a:bodyPr wrap="square" lIns="0" tIns="0" rIns="0" bIns="0" rtlCol="0" anchor="ctr"/>
          <a:lstStyle/>
          <a:p>
            <a:pPr marL="0" indent="0">
              <a:buNone/>
            </a:pPr>
            <a:r>
              <a:rPr lang="en-US" sz="950" dirty="0">
                <a:solidFill>
                  <a:srgbClr val="CBD5E1"/>
                </a:solidFill>
              </a:rPr>
              <a:t>Workshops, interviews, and awareness campaigns</a:t>
            </a:r>
            <a:endParaRPr lang="en-US" sz="950" dirty="0"/>
          </a:p>
        </p:txBody>
      </p:sp>
      <p:sp>
        <p:nvSpPr>
          <p:cNvPr id="41" name="Shape 39"/>
          <p:cNvSpPr/>
          <p:nvPr/>
        </p:nvSpPr>
        <p:spPr>
          <a:xfrm>
            <a:off x="6446520" y="5779008"/>
            <a:ext cx="201168" cy="201168"/>
          </a:xfrm>
          <a:prstGeom prst="ellipse">
            <a:avLst/>
          </a:prstGeom>
          <a:solidFill>
            <a:srgbClr val="F97316"/>
          </a:solidFill>
          <a:ln w="12700">
            <a:solidFill>
              <a:srgbClr val="F97316"/>
            </a:solidFill>
            <a:prstDash val="solid"/>
          </a:ln>
        </p:spPr>
        <p:txBody>
          <a:bodyPr/>
          <a:lstStyle/>
          <a:p>
            <a:endParaRPr lang="en-US"/>
          </a:p>
        </p:txBody>
      </p:sp>
      <p:sp>
        <p:nvSpPr>
          <p:cNvPr id="42" name="Text 40"/>
          <p:cNvSpPr/>
          <p:nvPr/>
        </p:nvSpPr>
        <p:spPr>
          <a:xfrm>
            <a:off x="6720840" y="5724144"/>
            <a:ext cx="1234440" cy="320040"/>
          </a:xfrm>
          <a:prstGeom prst="rect">
            <a:avLst/>
          </a:prstGeom>
          <a:noFill/>
          <a:ln/>
        </p:spPr>
        <p:txBody>
          <a:bodyPr wrap="square" lIns="0" tIns="0" rIns="0" bIns="0" rtlCol="0" anchor="ctr"/>
          <a:lstStyle/>
          <a:p>
            <a:pPr marL="0" indent="0">
              <a:buNone/>
            </a:pPr>
            <a:r>
              <a:rPr lang="en-US" sz="1000" b="1" dirty="0">
                <a:solidFill>
                  <a:srgbClr val="F97316"/>
                </a:solidFill>
              </a:rPr>
              <a:t>Risk-takers:</a:t>
            </a:r>
            <a:endParaRPr lang="en-US" sz="1000" dirty="0"/>
          </a:p>
        </p:txBody>
      </p:sp>
      <p:sp>
        <p:nvSpPr>
          <p:cNvPr id="43" name="Text 41"/>
          <p:cNvSpPr/>
          <p:nvPr/>
        </p:nvSpPr>
        <p:spPr>
          <a:xfrm>
            <a:off x="7955280" y="5724144"/>
            <a:ext cx="3794760" cy="320040"/>
          </a:xfrm>
          <a:prstGeom prst="rect">
            <a:avLst/>
          </a:prstGeom>
          <a:noFill/>
          <a:ln/>
        </p:spPr>
        <p:txBody>
          <a:bodyPr wrap="square" lIns="0" tIns="0" rIns="0" bIns="0" rtlCol="0" anchor="ctr"/>
          <a:lstStyle/>
          <a:p>
            <a:pPr marL="0" indent="0">
              <a:buNone/>
            </a:pPr>
            <a:r>
              <a:rPr lang="en-US" sz="950" dirty="0">
                <a:solidFill>
                  <a:srgbClr val="CBD5E1"/>
                </a:solidFill>
              </a:rPr>
              <a:t>Approached a sensitive issue and tested new ideas</a:t>
            </a:r>
            <a:endParaRPr lang="en-US" sz="950" dirty="0"/>
          </a:p>
        </p:txBody>
      </p:sp>
      <p:pic>
        <p:nvPicPr>
          <p:cNvPr id="47" name="Picture 46">
            <a:extLst>
              <a:ext uri="{FF2B5EF4-FFF2-40B4-BE49-F238E27FC236}">
                <a16:creationId xmlns:a16="http://schemas.microsoft.com/office/drawing/2014/main" id="{9858C0E8-E5B3-09BA-B012-30185ADA728D}"/>
              </a:ext>
            </a:extLst>
          </p:cNvPr>
          <p:cNvPicPr>
            <a:picLocks noChangeAspect="1"/>
          </p:cNvPicPr>
          <p:nvPr/>
        </p:nvPicPr>
        <p:blipFill>
          <a:blip r:embed="rId3"/>
          <a:stretch>
            <a:fillRect/>
          </a:stretch>
        </p:blipFill>
        <p:spPr>
          <a:xfrm>
            <a:off x="-25400" y="4572"/>
            <a:ext cx="1808480" cy="1009023"/>
          </a:xfrm>
          <a:prstGeom prst="rect">
            <a:avLst/>
          </a:prstGeom>
        </p:spPr>
      </p:pic>
      <p:sp>
        <p:nvSpPr>
          <p:cNvPr id="49" name="TextBox 48">
            <a:extLst>
              <a:ext uri="{FF2B5EF4-FFF2-40B4-BE49-F238E27FC236}">
                <a16:creationId xmlns:a16="http://schemas.microsoft.com/office/drawing/2014/main" id="{A872C70F-89B6-B8A0-FBE8-28F700E3B65B}"/>
              </a:ext>
            </a:extLst>
          </p:cNvPr>
          <p:cNvSpPr txBox="1"/>
          <p:nvPr/>
        </p:nvSpPr>
        <p:spPr>
          <a:xfrm>
            <a:off x="320040" y="4453128"/>
            <a:ext cx="6116320" cy="1785104"/>
          </a:xfrm>
          <a:prstGeom prst="rect">
            <a:avLst/>
          </a:prstGeom>
          <a:noFill/>
        </p:spPr>
        <p:txBody>
          <a:bodyPr wrap="square">
            <a:spAutoFit/>
          </a:bodyPr>
          <a:lstStyle/>
          <a:p>
            <a:r>
              <a:rPr lang="en-US" sz="1100" b="0" i="0" dirty="0">
                <a:solidFill>
                  <a:schemeClr val="bg2"/>
                </a:solidFill>
                <a:effectLst/>
                <a:latin typeface="Calibri" panose="020F0502020204030204" pitchFamily="34" charset="0"/>
                <a:cs typeface="Calibri" panose="020F0502020204030204" pitchFamily="34" charset="0"/>
              </a:rPr>
              <a:t>Through our GSL journey, we developed deeply as IB learners. As Inquirers and knowledgeable learners, we researched the neuroscience of addiction, exploring how dopamine, serotonin, GABA, and endorphin glands are disrupted by alcohol leading to a dependency, how surrogate and misleading advertisements benefit on legal loopholes, and much more on the basis of our lines of inquiry. As Communicators and Caring individuals, we conducted awareness workshops, reaching hundreds of students and adults. The Principled attribute guided our ethical outreach, ensuring sensitivity around addiction. Our Thinking Skills sharpened as we </a:t>
            </a:r>
            <a:r>
              <a:rPr lang="en-US" sz="1100" b="0" i="0" dirty="0" err="1">
                <a:solidFill>
                  <a:schemeClr val="bg2"/>
                </a:solidFill>
                <a:effectLst/>
                <a:latin typeface="Calibri" panose="020F0502020204030204" pitchFamily="34" charset="0"/>
                <a:cs typeface="Calibri" panose="020F0502020204030204" pitchFamily="34" charset="0"/>
              </a:rPr>
              <a:t>analysed</a:t>
            </a:r>
            <a:r>
              <a:rPr lang="en-US" sz="1100" b="0" i="0" dirty="0">
                <a:solidFill>
                  <a:schemeClr val="bg2"/>
                </a:solidFill>
                <a:effectLst/>
                <a:latin typeface="Calibri" panose="020F0502020204030204" pitchFamily="34" charset="0"/>
                <a:cs typeface="Calibri" panose="020F0502020204030204" pitchFamily="34" charset="0"/>
              </a:rPr>
              <a:t> surrogate advertising tactics and policy gaps and loopholes in the 1995 Cable Advertisement law. Research and Social ATL Skills were central to coordinating with 10+ NGOs and referring 116 people to rehab. Self-management Skills kept our team driven, </a:t>
            </a:r>
            <a:r>
              <a:rPr lang="en-US" sz="1100" b="0" i="0" dirty="0" err="1">
                <a:solidFill>
                  <a:schemeClr val="bg2"/>
                </a:solidFill>
                <a:effectLst/>
                <a:latin typeface="Calibri" panose="020F0502020204030204" pitchFamily="34" charset="0"/>
                <a:cs typeface="Calibri" panose="020F0502020204030204" pitchFamily="34" charset="0"/>
              </a:rPr>
              <a:t>organised</a:t>
            </a:r>
            <a:r>
              <a:rPr lang="en-US" sz="1100" b="0" i="0" dirty="0">
                <a:solidFill>
                  <a:schemeClr val="bg2"/>
                </a:solidFill>
                <a:effectLst/>
                <a:latin typeface="Calibri" panose="020F0502020204030204" pitchFamily="34" charset="0"/>
                <a:cs typeface="Calibri" panose="020F0502020204030204" pitchFamily="34" charset="0"/>
              </a:rPr>
              <a:t>, and purposeful throughout.</a:t>
            </a:r>
            <a:endParaRPr lang="en-US" sz="1100" dirty="0">
              <a:solidFill>
                <a:schemeClr val="bg2"/>
              </a:solidFill>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BCA0695D-003C-EBD6-8ED2-2FFA589D1A0A}"/>
              </a:ext>
            </a:extLst>
          </p:cNvPr>
          <p:cNvSpPr txBox="1"/>
          <p:nvPr/>
        </p:nvSpPr>
        <p:spPr>
          <a:xfrm>
            <a:off x="393192" y="3766534"/>
            <a:ext cx="5890768" cy="646331"/>
          </a:xfrm>
          <a:prstGeom prst="rect">
            <a:avLst/>
          </a:prstGeom>
          <a:noFill/>
        </p:spPr>
        <p:txBody>
          <a:bodyPr wrap="square">
            <a:spAutoFit/>
          </a:bodyPr>
          <a:lstStyle/>
          <a:p>
            <a:pPr marL="0" indent="0" algn="ctr">
              <a:buNone/>
            </a:pPr>
            <a:r>
              <a:rPr lang="en-US" b="1" dirty="0">
                <a:solidFill>
                  <a:srgbClr val="F97316"/>
                </a:solidFill>
                <a:latin typeface="Trebuchet MS" pitchFamily="34" charset="0"/>
              </a:rPr>
              <a:t>IB ATL Skills and Learner Profile Attributes we developed.</a:t>
            </a:r>
            <a:endParaRPr lang="en-US" sz="1800" dirty="0"/>
          </a:p>
        </p:txBody>
      </p:sp>
      <p:sp>
        <p:nvSpPr>
          <p:cNvPr id="53" name="Ribbon: Tilted Up 7">
            <a:extLst>
              <a:ext uri="{FF2B5EF4-FFF2-40B4-BE49-F238E27FC236}">
                <a16:creationId xmlns:a16="http://schemas.microsoft.com/office/drawing/2014/main" id="{A12BAEED-536E-0ED7-79EB-8CC41D454621}"/>
              </a:ext>
            </a:extLst>
          </p:cNvPr>
          <p:cNvSpPr/>
          <p:nvPr/>
        </p:nvSpPr>
        <p:spPr>
          <a:xfrm>
            <a:off x="9549703" y="15977"/>
            <a:ext cx="2642297" cy="612648"/>
          </a:xfrm>
          <a:prstGeom prst="ribbon2">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SDG-3.5</a:t>
            </a:r>
            <a:endParaRPr lang="en-IN" b="1" dirty="0">
              <a:solidFill>
                <a:schemeClr val="tx1"/>
              </a:solidFill>
            </a:endParaRPr>
          </a:p>
        </p:txBody>
      </p:sp>
      <p:pic>
        <p:nvPicPr>
          <p:cNvPr id="4" name="Picture 3">
            <a:extLst>
              <a:ext uri="{FF2B5EF4-FFF2-40B4-BE49-F238E27FC236}">
                <a16:creationId xmlns:a16="http://schemas.microsoft.com/office/drawing/2014/main" id="{24080946-4832-6F48-E8A4-6E96AAD32AF8}"/>
              </a:ext>
            </a:extLst>
          </p:cNvPr>
          <p:cNvPicPr>
            <a:picLocks noChangeAspect="1"/>
          </p:cNvPicPr>
          <p:nvPr/>
        </p:nvPicPr>
        <p:blipFill>
          <a:blip r:embed="rId4"/>
          <a:stretch>
            <a:fillRect/>
          </a:stretch>
        </p:blipFill>
        <p:spPr>
          <a:xfrm>
            <a:off x="1836920" y="1004828"/>
            <a:ext cx="2952190" cy="187841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1F5F9"/>
        </a:solidFill>
        <a:effectLst/>
      </p:bgPr>
    </p:bg>
    <p:spTree>
      <p:nvGrpSpPr>
        <p:cNvPr id="1" name=""/>
        <p:cNvGrpSpPr/>
        <p:nvPr/>
      </p:nvGrpSpPr>
      <p:grpSpPr>
        <a:xfrm>
          <a:off x="0" y="0"/>
          <a:ext cx="0" cy="0"/>
          <a:chOff x="0" y="0"/>
          <a:chExt cx="0" cy="0"/>
        </a:xfrm>
      </p:grpSpPr>
      <p:sp>
        <p:nvSpPr>
          <p:cNvPr id="2" name="Shape 0"/>
          <p:cNvSpPr/>
          <p:nvPr/>
        </p:nvSpPr>
        <p:spPr>
          <a:xfrm>
            <a:off x="-13553" y="-287"/>
            <a:ext cx="12161520" cy="512352"/>
          </a:xfrm>
          <a:prstGeom prst="rect">
            <a:avLst/>
          </a:prstGeom>
          <a:solidFill>
            <a:srgbClr val="0F1F3D"/>
          </a:solidFill>
          <a:ln w="12700">
            <a:solidFill>
              <a:srgbClr val="0F1F3D"/>
            </a:solidFill>
            <a:prstDash val="solid"/>
          </a:ln>
        </p:spPr>
        <p:txBody>
          <a:bodyPr/>
          <a:lstStyle/>
          <a:p>
            <a:endParaRPr lang="en-US"/>
          </a:p>
        </p:txBody>
      </p:sp>
      <p:sp>
        <p:nvSpPr>
          <p:cNvPr id="3" name="Shape 1"/>
          <p:cNvSpPr/>
          <p:nvPr/>
        </p:nvSpPr>
        <p:spPr>
          <a:xfrm>
            <a:off x="-13553" y="0"/>
            <a:ext cx="320040" cy="526796"/>
          </a:xfrm>
          <a:prstGeom prst="rect">
            <a:avLst/>
          </a:prstGeom>
          <a:solidFill>
            <a:srgbClr val="0D9488"/>
          </a:solidFill>
          <a:ln w="12700">
            <a:solidFill>
              <a:srgbClr val="0D9488"/>
            </a:solidFill>
            <a:prstDash val="solid"/>
          </a:ln>
        </p:spPr>
        <p:txBody>
          <a:bodyPr/>
          <a:lstStyle/>
          <a:p>
            <a:endParaRPr lang="en-US"/>
          </a:p>
        </p:txBody>
      </p:sp>
      <p:sp>
        <p:nvSpPr>
          <p:cNvPr id="4" name="Shape 2"/>
          <p:cNvSpPr/>
          <p:nvPr/>
        </p:nvSpPr>
        <p:spPr>
          <a:xfrm>
            <a:off x="11682754" y="10335"/>
            <a:ext cx="457200" cy="598303"/>
          </a:xfrm>
          <a:prstGeom prst="rect">
            <a:avLst/>
          </a:prstGeom>
          <a:solidFill>
            <a:srgbClr val="F97316"/>
          </a:solidFill>
          <a:ln w="12700">
            <a:solidFill>
              <a:srgbClr val="F97316"/>
            </a:solidFill>
            <a:prstDash val="solid"/>
          </a:ln>
        </p:spPr>
        <p:txBody>
          <a:bodyPr/>
          <a:lstStyle/>
          <a:p>
            <a:endParaRPr lang="en-US"/>
          </a:p>
        </p:txBody>
      </p:sp>
      <p:sp>
        <p:nvSpPr>
          <p:cNvPr id="5" name="Shape 3"/>
          <p:cNvSpPr/>
          <p:nvPr/>
        </p:nvSpPr>
        <p:spPr>
          <a:xfrm>
            <a:off x="594360" y="70104"/>
            <a:ext cx="1645920" cy="274320"/>
          </a:xfrm>
          <a:prstGeom prst="roundRect">
            <a:avLst>
              <a:gd name="adj" fmla="val 16667"/>
            </a:avLst>
          </a:prstGeom>
          <a:solidFill>
            <a:srgbClr val="0D9488"/>
          </a:solidFill>
          <a:ln w="12700">
            <a:solidFill>
              <a:srgbClr val="0D9488"/>
            </a:solidFill>
            <a:prstDash val="solid"/>
          </a:ln>
        </p:spPr>
        <p:txBody>
          <a:bodyPr/>
          <a:lstStyle/>
          <a:p>
            <a:endParaRPr lang="en-US"/>
          </a:p>
        </p:txBody>
      </p:sp>
      <p:sp>
        <p:nvSpPr>
          <p:cNvPr id="6" name="Text 4"/>
          <p:cNvSpPr/>
          <p:nvPr/>
        </p:nvSpPr>
        <p:spPr>
          <a:xfrm>
            <a:off x="594360" y="68580"/>
            <a:ext cx="1645920" cy="274320"/>
          </a:xfrm>
          <a:prstGeom prst="rect">
            <a:avLst/>
          </a:prstGeom>
          <a:noFill/>
          <a:ln/>
        </p:spPr>
        <p:txBody>
          <a:bodyPr wrap="square" lIns="0" tIns="0" rIns="0" bIns="0" rtlCol="0" anchor="ctr"/>
          <a:lstStyle/>
          <a:p>
            <a:pPr marL="0" indent="0" algn="ctr">
              <a:buNone/>
            </a:pPr>
            <a:r>
              <a:rPr lang="en-US" sz="800" b="1" kern="0" spc="100" dirty="0">
                <a:solidFill>
                  <a:srgbClr val="FFFFFF"/>
                </a:solidFill>
              </a:rPr>
              <a:t>PROJECT JOURNEY</a:t>
            </a:r>
            <a:endParaRPr lang="en-US" sz="800" dirty="0"/>
          </a:p>
        </p:txBody>
      </p:sp>
      <p:sp>
        <p:nvSpPr>
          <p:cNvPr id="7" name="Shape 5"/>
          <p:cNvSpPr/>
          <p:nvPr/>
        </p:nvSpPr>
        <p:spPr>
          <a:xfrm>
            <a:off x="2286000" y="80518"/>
            <a:ext cx="1188720" cy="274320"/>
          </a:xfrm>
          <a:prstGeom prst="roundRect">
            <a:avLst>
              <a:gd name="adj" fmla="val 16667"/>
            </a:avLst>
          </a:prstGeom>
          <a:solidFill>
            <a:srgbClr val="F97316"/>
          </a:solidFill>
          <a:ln w="12700">
            <a:solidFill>
              <a:srgbClr val="F97316"/>
            </a:solidFill>
            <a:prstDash val="solid"/>
          </a:ln>
        </p:spPr>
        <p:txBody>
          <a:bodyPr/>
          <a:lstStyle/>
          <a:p>
            <a:endParaRPr lang="en-US"/>
          </a:p>
        </p:txBody>
      </p:sp>
      <p:sp>
        <p:nvSpPr>
          <p:cNvPr id="8" name="Text 6"/>
          <p:cNvSpPr/>
          <p:nvPr/>
        </p:nvSpPr>
        <p:spPr>
          <a:xfrm>
            <a:off x="2286000" y="86868"/>
            <a:ext cx="1188720" cy="274320"/>
          </a:xfrm>
          <a:prstGeom prst="rect">
            <a:avLst/>
          </a:prstGeom>
          <a:noFill/>
          <a:ln/>
        </p:spPr>
        <p:txBody>
          <a:bodyPr wrap="square" lIns="0" tIns="0" rIns="0" bIns="0" rtlCol="0" anchor="ctr"/>
          <a:lstStyle/>
          <a:p>
            <a:pPr marL="0" indent="0" algn="ctr">
              <a:buNone/>
            </a:pPr>
            <a:r>
              <a:rPr lang="en-US" sz="800" b="1" kern="0" spc="100" dirty="0">
                <a:solidFill>
                  <a:srgbClr val="FFFFFF"/>
                </a:solidFill>
              </a:rPr>
              <a:t>7 ACTIONS</a:t>
            </a:r>
            <a:endParaRPr lang="en-US" sz="800" dirty="0"/>
          </a:p>
        </p:txBody>
      </p:sp>
      <p:sp>
        <p:nvSpPr>
          <p:cNvPr id="9" name="Text 7"/>
          <p:cNvSpPr/>
          <p:nvPr/>
        </p:nvSpPr>
        <p:spPr>
          <a:xfrm>
            <a:off x="3634740" y="62017"/>
            <a:ext cx="10058400" cy="411480"/>
          </a:xfrm>
          <a:prstGeom prst="rect">
            <a:avLst/>
          </a:prstGeom>
          <a:noFill/>
          <a:ln/>
        </p:spPr>
        <p:txBody>
          <a:bodyPr wrap="square" lIns="0" tIns="0" rIns="0" bIns="0" rtlCol="0" anchor="ctr"/>
          <a:lstStyle/>
          <a:p>
            <a:pPr marL="0" indent="0">
              <a:buNone/>
            </a:pPr>
            <a:r>
              <a:rPr lang="en-US" sz="2200" b="1" dirty="0">
                <a:solidFill>
                  <a:srgbClr val="FFFFFF"/>
                </a:solidFill>
                <a:latin typeface="Trebuchet MS" pitchFamily="34" charset="0"/>
                <a:ea typeface="Trebuchet MS" pitchFamily="34" charset="-122"/>
                <a:cs typeface="Trebuchet MS" pitchFamily="34" charset="-120"/>
              </a:rPr>
              <a:t>Our Seven Actions: From Awareness to Real-Time Recovery</a:t>
            </a:r>
            <a:endParaRPr lang="en-US" sz="2200" dirty="0"/>
          </a:p>
        </p:txBody>
      </p:sp>
      <p:sp>
        <p:nvSpPr>
          <p:cNvPr id="10" name="Shape 8"/>
          <p:cNvSpPr/>
          <p:nvPr/>
        </p:nvSpPr>
        <p:spPr>
          <a:xfrm>
            <a:off x="400471" y="901498"/>
            <a:ext cx="5715000" cy="1234440"/>
          </a:xfrm>
          <a:prstGeom prst="rect">
            <a:avLst/>
          </a:prstGeom>
          <a:solidFill>
            <a:srgbClr val="FFFFFF"/>
          </a:solidFill>
          <a:ln w="12700">
            <a:solidFill>
              <a:srgbClr val="E2E8F0"/>
            </a:solidFill>
            <a:prstDash val="solid"/>
          </a:ln>
          <a:effectLst>
            <a:outerShdw blurRad="101600" dist="38100" dir="8100000" algn="bl" rotWithShape="0">
              <a:srgbClr val="000000">
                <a:alpha val="12000"/>
              </a:srgbClr>
            </a:outerShdw>
          </a:effectLst>
        </p:spPr>
        <p:txBody>
          <a:bodyPr/>
          <a:lstStyle/>
          <a:p>
            <a:endParaRPr lang="en-US" dirty="0"/>
          </a:p>
        </p:txBody>
      </p:sp>
      <p:sp>
        <p:nvSpPr>
          <p:cNvPr id="11" name="Shape 9"/>
          <p:cNvSpPr/>
          <p:nvPr/>
        </p:nvSpPr>
        <p:spPr>
          <a:xfrm>
            <a:off x="393416" y="915662"/>
            <a:ext cx="256032" cy="1234440"/>
          </a:xfrm>
          <a:prstGeom prst="rect">
            <a:avLst/>
          </a:prstGeom>
          <a:solidFill>
            <a:srgbClr val="0D9488"/>
          </a:solidFill>
          <a:ln w="12700">
            <a:solidFill>
              <a:srgbClr val="0D9488"/>
            </a:solidFill>
            <a:prstDash val="solid"/>
          </a:ln>
        </p:spPr>
        <p:txBody>
          <a:bodyPr/>
          <a:lstStyle/>
          <a:p>
            <a:endParaRPr lang="en-US"/>
          </a:p>
        </p:txBody>
      </p:sp>
      <p:sp>
        <p:nvSpPr>
          <p:cNvPr id="12" name="Shape 10"/>
          <p:cNvSpPr/>
          <p:nvPr/>
        </p:nvSpPr>
        <p:spPr>
          <a:xfrm>
            <a:off x="761237" y="1032316"/>
            <a:ext cx="384048" cy="371602"/>
          </a:xfrm>
          <a:prstGeom prst="ellipse">
            <a:avLst/>
          </a:prstGeom>
          <a:solidFill>
            <a:srgbClr val="0D9488"/>
          </a:solidFill>
          <a:ln w="12700">
            <a:solidFill>
              <a:srgbClr val="0D9488"/>
            </a:solidFill>
            <a:prstDash val="solid"/>
          </a:ln>
        </p:spPr>
        <p:txBody>
          <a:bodyPr/>
          <a:lstStyle/>
          <a:p>
            <a:endParaRPr lang="en-US"/>
          </a:p>
        </p:txBody>
      </p:sp>
      <p:sp>
        <p:nvSpPr>
          <p:cNvPr id="13" name="Text 11"/>
          <p:cNvSpPr/>
          <p:nvPr/>
        </p:nvSpPr>
        <p:spPr>
          <a:xfrm>
            <a:off x="754634" y="1350264"/>
            <a:ext cx="384048" cy="390652"/>
          </a:xfrm>
          <a:prstGeom prst="rect">
            <a:avLst/>
          </a:prstGeom>
          <a:noFill/>
          <a:ln/>
        </p:spPr>
        <p:txBody>
          <a:bodyPr wrap="square" lIns="0" tIns="0" rIns="0" bIns="0" rtlCol="0" anchor="ctr"/>
          <a:lstStyle/>
          <a:p>
            <a:pPr marL="0" indent="0" algn="ctr">
              <a:buNone/>
            </a:pPr>
            <a:endParaRPr lang="en-US" sz="1400" dirty="0"/>
          </a:p>
        </p:txBody>
      </p:sp>
      <p:sp>
        <p:nvSpPr>
          <p:cNvPr id="14" name="Text 12"/>
          <p:cNvSpPr/>
          <p:nvPr/>
        </p:nvSpPr>
        <p:spPr>
          <a:xfrm>
            <a:off x="1216152" y="1009517"/>
            <a:ext cx="4663440" cy="347472"/>
          </a:xfrm>
          <a:prstGeom prst="rect">
            <a:avLst/>
          </a:prstGeom>
          <a:noFill/>
          <a:ln/>
        </p:spPr>
        <p:txBody>
          <a:bodyPr wrap="square" lIns="0" tIns="0" rIns="0" bIns="0" rtlCol="0" anchor="ctr"/>
          <a:lstStyle/>
          <a:p>
            <a:pPr marL="0" indent="0">
              <a:buNone/>
            </a:pPr>
            <a:r>
              <a:rPr lang="en-US" sz="1300" b="1" dirty="0">
                <a:solidFill>
                  <a:srgbClr val="0F1F3D"/>
                </a:solidFill>
                <a:latin typeface="Trebuchet MS" pitchFamily="34" charset="0"/>
                <a:ea typeface="Trebuchet MS" pitchFamily="34" charset="-122"/>
                <a:cs typeface="Trebuchet MS" pitchFamily="34" charset="-120"/>
              </a:rPr>
              <a:t>Workshop</a:t>
            </a:r>
            <a:endParaRPr lang="en-US" sz="1300" dirty="0"/>
          </a:p>
        </p:txBody>
      </p:sp>
      <p:sp>
        <p:nvSpPr>
          <p:cNvPr id="15" name="Text 13"/>
          <p:cNvSpPr/>
          <p:nvPr/>
        </p:nvSpPr>
        <p:spPr>
          <a:xfrm>
            <a:off x="1239010" y="1278890"/>
            <a:ext cx="2622868" cy="713232"/>
          </a:xfrm>
          <a:prstGeom prst="rect">
            <a:avLst/>
          </a:prstGeom>
          <a:noFill/>
          <a:ln/>
        </p:spPr>
        <p:txBody>
          <a:bodyPr wrap="square" lIns="0" tIns="0" rIns="0" bIns="0" rtlCol="0" anchor="t"/>
          <a:lstStyle/>
          <a:p>
            <a:pPr marL="0" indent="0">
              <a:buNone/>
            </a:pPr>
            <a:r>
              <a:rPr lang="en-US" sz="900" dirty="0">
                <a:solidFill>
                  <a:srgbClr val="475569"/>
                </a:solidFill>
              </a:rPr>
              <a:t>School workshop at Flora Convent School for 4th and 5th-graders — spreading awareness about the harmful effects of alcohol in an age-appropriate, engaging format.</a:t>
            </a:r>
            <a:endParaRPr lang="en-US" sz="900" dirty="0"/>
          </a:p>
        </p:txBody>
      </p:sp>
      <p:sp>
        <p:nvSpPr>
          <p:cNvPr id="16" name="Shape 14"/>
          <p:cNvSpPr/>
          <p:nvPr/>
        </p:nvSpPr>
        <p:spPr>
          <a:xfrm>
            <a:off x="6377940" y="985774"/>
            <a:ext cx="5715000" cy="1234440"/>
          </a:xfrm>
          <a:prstGeom prst="rect">
            <a:avLst/>
          </a:prstGeom>
          <a:solidFill>
            <a:srgbClr val="FFFFFF"/>
          </a:solidFill>
          <a:ln w="12700">
            <a:solidFill>
              <a:srgbClr val="E2E8F0"/>
            </a:solidFill>
            <a:prstDash val="solid"/>
          </a:ln>
          <a:effectLst>
            <a:outerShdw blurRad="101600" dist="38100" dir="8100000" algn="bl" rotWithShape="0">
              <a:srgbClr val="000000">
                <a:alpha val="12000"/>
              </a:srgbClr>
            </a:outerShdw>
          </a:effectLst>
        </p:spPr>
        <p:txBody>
          <a:bodyPr/>
          <a:lstStyle/>
          <a:p>
            <a:endParaRPr lang="en-US"/>
          </a:p>
        </p:txBody>
      </p:sp>
      <p:sp>
        <p:nvSpPr>
          <p:cNvPr id="17" name="Shape 15"/>
          <p:cNvSpPr/>
          <p:nvPr/>
        </p:nvSpPr>
        <p:spPr>
          <a:xfrm>
            <a:off x="6363208" y="981202"/>
            <a:ext cx="256032" cy="1234440"/>
          </a:xfrm>
          <a:prstGeom prst="rect">
            <a:avLst/>
          </a:prstGeom>
          <a:solidFill>
            <a:srgbClr val="7C3AED"/>
          </a:solidFill>
          <a:ln w="12700">
            <a:solidFill>
              <a:srgbClr val="7C3AED"/>
            </a:solidFill>
            <a:prstDash val="solid"/>
          </a:ln>
        </p:spPr>
        <p:txBody>
          <a:bodyPr/>
          <a:lstStyle/>
          <a:p>
            <a:endParaRPr lang="en-US"/>
          </a:p>
        </p:txBody>
      </p:sp>
      <p:sp>
        <p:nvSpPr>
          <p:cNvPr id="18" name="Shape 16"/>
          <p:cNvSpPr/>
          <p:nvPr/>
        </p:nvSpPr>
        <p:spPr>
          <a:xfrm>
            <a:off x="6690867" y="1035558"/>
            <a:ext cx="384048" cy="384048"/>
          </a:xfrm>
          <a:prstGeom prst="ellipse">
            <a:avLst/>
          </a:prstGeom>
          <a:solidFill>
            <a:srgbClr val="7C3AED"/>
          </a:solidFill>
          <a:ln w="12700">
            <a:solidFill>
              <a:srgbClr val="7C3AED"/>
            </a:solidFill>
            <a:prstDash val="solid"/>
          </a:ln>
        </p:spPr>
        <p:txBody>
          <a:bodyPr/>
          <a:lstStyle/>
          <a:p>
            <a:endParaRPr lang="en-US"/>
          </a:p>
        </p:txBody>
      </p:sp>
      <p:sp>
        <p:nvSpPr>
          <p:cNvPr id="19" name="Text 17"/>
          <p:cNvSpPr/>
          <p:nvPr/>
        </p:nvSpPr>
        <p:spPr>
          <a:xfrm>
            <a:off x="6675120" y="1360170"/>
            <a:ext cx="384048" cy="390906"/>
          </a:xfrm>
          <a:prstGeom prst="rect">
            <a:avLst/>
          </a:prstGeom>
          <a:noFill/>
          <a:ln/>
        </p:spPr>
        <p:txBody>
          <a:bodyPr wrap="square" lIns="0" tIns="0" rIns="0" bIns="0" rtlCol="0" anchor="ctr"/>
          <a:lstStyle/>
          <a:p>
            <a:pPr marL="0" indent="0" algn="ctr">
              <a:buNone/>
            </a:pPr>
            <a:endParaRPr lang="en-US" sz="1400" dirty="0"/>
          </a:p>
        </p:txBody>
      </p:sp>
      <p:sp>
        <p:nvSpPr>
          <p:cNvPr id="20" name="Text 18"/>
          <p:cNvSpPr/>
          <p:nvPr/>
        </p:nvSpPr>
        <p:spPr>
          <a:xfrm>
            <a:off x="7178040" y="1002364"/>
            <a:ext cx="4663440" cy="347472"/>
          </a:xfrm>
          <a:prstGeom prst="rect">
            <a:avLst/>
          </a:prstGeom>
          <a:noFill/>
          <a:ln/>
        </p:spPr>
        <p:txBody>
          <a:bodyPr wrap="square" lIns="0" tIns="0" rIns="0" bIns="0" rtlCol="0" anchor="ctr"/>
          <a:lstStyle/>
          <a:p>
            <a:pPr marL="0" indent="0">
              <a:buNone/>
            </a:pPr>
            <a:r>
              <a:rPr lang="en-US" sz="1300" b="1" dirty="0">
                <a:solidFill>
                  <a:srgbClr val="0F1F3D"/>
                </a:solidFill>
                <a:latin typeface="Trebuchet MS" pitchFamily="34" charset="0"/>
              </a:rPr>
              <a:t>Chain of awareness</a:t>
            </a:r>
            <a:endParaRPr lang="en-US" sz="1300" dirty="0"/>
          </a:p>
        </p:txBody>
      </p:sp>
      <p:sp>
        <p:nvSpPr>
          <p:cNvPr id="21" name="Text 19"/>
          <p:cNvSpPr/>
          <p:nvPr/>
        </p:nvSpPr>
        <p:spPr>
          <a:xfrm>
            <a:off x="7178040" y="1330869"/>
            <a:ext cx="1895918" cy="713232"/>
          </a:xfrm>
          <a:prstGeom prst="rect">
            <a:avLst/>
          </a:prstGeom>
          <a:noFill/>
          <a:ln/>
        </p:spPr>
        <p:txBody>
          <a:bodyPr wrap="square" lIns="0" tIns="0" rIns="0" bIns="0" rtlCol="0" anchor="t"/>
          <a:lstStyle/>
          <a:p>
            <a:pPr marL="0" indent="0">
              <a:buNone/>
            </a:pPr>
            <a:r>
              <a:rPr lang="en-US" sz="900" dirty="0">
                <a:solidFill>
                  <a:srgbClr val="475569"/>
                </a:solidFill>
              </a:rPr>
              <a:t>Designed and printed over 200 awareness posters, distributed at a Zepto warehouse to be delivered alongside customer orders — turning grocery deliveries into a vehicle for social change.</a:t>
            </a:r>
            <a:endParaRPr lang="en-US" sz="900" dirty="0"/>
          </a:p>
        </p:txBody>
      </p:sp>
      <p:sp>
        <p:nvSpPr>
          <p:cNvPr id="22" name="Shape 20"/>
          <p:cNvSpPr/>
          <p:nvPr/>
        </p:nvSpPr>
        <p:spPr>
          <a:xfrm>
            <a:off x="411480" y="2245106"/>
            <a:ext cx="5715000" cy="1234440"/>
          </a:xfrm>
          <a:prstGeom prst="rect">
            <a:avLst/>
          </a:prstGeom>
          <a:solidFill>
            <a:srgbClr val="FFFFFF"/>
          </a:solidFill>
          <a:ln w="12700">
            <a:solidFill>
              <a:srgbClr val="E2E8F0"/>
            </a:solidFill>
            <a:prstDash val="solid"/>
          </a:ln>
          <a:effectLst>
            <a:outerShdw blurRad="101600" dist="38100" dir="8100000" algn="bl" rotWithShape="0">
              <a:srgbClr val="000000">
                <a:alpha val="12000"/>
              </a:srgbClr>
            </a:outerShdw>
          </a:effectLst>
        </p:spPr>
        <p:txBody>
          <a:bodyPr/>
          <a:lstStyle/>
          <a:p>
            <a:endParaRPr lang="en-US"/>
          </a:p>
        </p:txBody>
      </p:sp>
      <p:sp>
        <p:nvSpPr>
          <p:cNvPr id="23" name="Shape 21"/>
          <p:cNvSpPr/>
          <p:nvPr/>
        </p:nvSpPr>
        <p:spPr>
          <a:xfrm>
            <a:off x="421131" y="2245106"/>
            <a:ext cx="256032" cy="1234440"/>
          </a:xfrm>
          <a:prstGeom prst="rect">
            <a:avLst/>
          </a:prstGeom>
          <a:solidFill>
            <a:srgbClr val="F97316"/>
          </a:solidFill>
          <a:ln w="12700">
            <a:solidFill>
              <a:srgbClr val="F97316"/>
            </a:solidFill>
            <a:prstDash val="solid"/>
          </a:ln>
        </p:spPr>
        <p:txBody>
          <a:bodyPr/>
          <a:lstStyle/>
          <a:p>
            <a:endParaRPr lang="en-US" dirty="0"/>
          </a:p>
        </p:txBody>
      </p:sp>
      <p:sp>
        <p:nvSpPr>
          <p:cNvPr id="24" name="Shape 22"/>
          <p:cNvSpPr/>
          <p:nvPr/>
        </p:nvSpPr>
        <p:spPr>
          <a:xfrm>
            <a:off x="754634" y="2294128"/>
            <a:ext cx="384048" cy="384048"/>
          </a:xfrm>
          <a:prstGeom prst="ellipse">
            <a:avLst/>
          </a:prstGeom>
          <a:solidFill>
            <a:srgbClr val="F97316"/>
          </a:solidFill>
          <a:ln w="12700">
            <a:solidFill>
              <a:srgbClr val="F97316"/>
            </a:solidFill>
            <a:prstDash val="solid"/>
          </a:ln>
        </p:spPr>
        <p:txBody>
          <a:bodyPr/>
          <a:lstStyle/>
          <a:p>
            <a:endParaRPr lang="en-US"/>
          </a:p>
        </p:txBody>
      </p:sp>
      <p:sp>
        <p:nvSpPr>
          <p:cNvPr id="25" name="Text 23"/>
          <p:cNvSpPr/>
          <p:nvPr/>
        </p:nvSpPr>
        <p:spPr>
          <a:xfrm>
            <a:off x="758952" y="2670048"/>
            <a:ext cx="384048" cy="384048"/>
          </a:xfrm>
          <a:prstGeom prst="rect">
            <a:avLst/>
          </a:prstGeom>
          <a:noFill/>
          <a:ln/>
        </p:spPr>
        <p:txBody>
          <a:bodyPr wrap="square" lIns="0" tIns="0" rIns="0" bIns="0" rtlCol="0" anchor="ctr"/>
          <a:lstStyle/>
          <a:p>
            <a:pPr marL="0" indent="0" algn="ctr">
              <a:buNone/>
            </a:pPr>
            <a:endParaRPr lang="en-US" sz="1400" dirty="0"/>
          </a:p>
        </p:txBody>
      </p:sp>
      <p:sp>
        <p:nvSpPr>
          <p:cNvPr id="26" name="Text 24"/>
          <p:cNvSpPr/>
          <p:nvPr/>
        </p:nvSpPr>
        <p:spPr>
          <a:xfrm>
            <a:off x="1243584" y="2237232"/>
            <a:ext cx="4663440" cy="347472"/>
          </a:xfrm>
          <a:prstGeom prst="rect">
            <a:avLst/>
          </a:prstGeom>
          <a:noFill/>
          <a:ln/>
        </p:spPr>
        <p:txBody>
          <a:bodyPr wrap="square" lIns="0" tIns="0" rIns="0" bIns="0" rtlCol="0" anchor="ctr"/>
          <a:lstStyle/>
          <a:p>
            <a:pPr marL="0" indent="0">
              <a:buNone/>
            </a:pPr>
            <a:r>
              <a:rPr lang="en-US" sz="1300" b="1" dirty="0">
                <a:solidFill>
                  <a:srgbClr val="0F1F3D"/>
                </a:solidFill>
                <a:latin typeface="Trebuchet MS" pitchFamily="34" charset="0"/>
                <a:ea typeface="Trebuchet MS" pitchFamily="34" charset="-122"/>
                <a:cs typeface="Trebuchet MS" pitchFamily="34" charset="-120"/>
              </a:rPr>
              <a:t>Interviews</a:t>
            </a:r>
            <a:endParaRPr lang="en-US" sz="1300" dirty="0"/>
          </a:p>
        </p:txBody>
      </p:sp>
      <p:sp>
        <p:nvSpPr>
          <p:cNvPr id="27" name="Text 25"/>
          <p:cNvSpPr/>
          <p:nvPr/>
        </p:nvSpPr>
        <p:spPr>
          <a:xfrm>
            <a:off x="1243584" y="2518831"/>
            <a:ext cx="2391156" cy="713232"/>
          </a:xfrm>
          <a:prstGeom prst="rect">
            <a:avLst/>
          </a:prstGeom>
          <a:noFill/>
          <a:ln/>
        </p:spPr>
        <p:txBody>
          <a:bodyPr wrap="square" lIns="0" tIns="0" rIns="0" bIns="0" rtlCol="0" anchor="t"/>
          <a:lstStyle/>
          <a:p>
            <a:pPr marL="0" indent="0">
              <a:buNone/>
            </a:pPr>
            <a:r>
              <a:rPr lang="en-US" sz="900" dirty="0">
                <a:solidFill>
                  <a:srgbClr val="475569"/>
                </a:solidFill>
              </a:rPr>
              <a:t>Conducted mini-interviews with security guards, mall shoppers and clients. We also collaborated with Dr. NK Sharma, a globally recognised substance-abuse specialist, therapist and counselor and ended sending </a:t>
            </a:r>
            <a:r>
              <a:rPr lang="en-US" sz="900" dirty="0" err="1">
                <a:solidFill>
                  <a:srgbClr val="475569"/>
                </a:solidFill>
              </a:rPr>
              <a:t>upto</a:t>
            </a:r>
            <a:r>
              <a:rPr lang="en-US" sz="900" dirty="0">
                <a:solidFill>
                  <a:srgbClr val="475569"/>
                </a:solidFill>
              </a:rPr>
              <a:t> 116 people to a rehabilitation center(Naya Savera MANAS Center).</a:t>
            </a:r>
            <a:endParaRPr lang="en-US" sz="900" dirty="0"/>
          </a:p>
        </p:txBody>
      </p:sp>
      <p:sp>
        <p:nvSpPr>
          <p:cNvPr id="28" name="Shape 26"/>
          <p:cNvSpPr/>
          <p:nvPr/>
        </p:nvSpPr>
        <p:spPr>
          <a:xfrm>
            <a:off x="6353809" y="2235921"/>
            <a:ext cx="5715000" cy="1234440"/>
          </a:xfrm>
          <a:prstGeom prst="rect">
            <a:avLst/>
          </a:prstGeom>
          <a:solidFill>
            <a:srgbClr val="FFFFFF"/>
          </a:solidFill>
          <a:ln w="12700">
            <a:solidFill>
              <a:srgbClr val="E2E8F0"/>
            </a:solidFill>
            <a:prstDash val="solid"/>
          </a:ln>
          <a:effectLst>
            <a:outerShdw blurRad="101600" dist="38100" dir="8100000" algn="bl" rotWithShape="0">
              <a:srgbClr val="000000">
                <a:alpha val="12000"/>
              </a:srgbClr>
            </a:outerShdw>
          </a:effectLst>
        </p:spPr>
        <p:txBody>
          <a:bodyPr/>
          <a:lstStyle/>
          <a:p>
            <a:endParaRPr lang="en-US"/>
          </a:p>
        </p:txBody>
      </p:sp>
      <p:sp>
        <p:nvSpPr>
          <p:cNvPr id="29" name="Shape 27"/>
          <p:cNvSpPr/>
          <p:nvPr/>
        </p:nvSpPr>
        <p:spPr>
          <a:xfrm>
            <a:off x="6363208" y="2242982"/>
            <a:ext cx="256032" cy="1234440"/>
          </a:xfrm>
          <a:prstGeom prst="rect">
            <a:avLst/>
          </a:prstGeom>
          <a:solidFill>
            <a:srgbClr val="DC2626"/>
          </a:solidFill>
          <a:ln w="12700">
            <a:solidFill>
              <a:srgbClr val="DC2626"/>
            </a:solidFill>
            <a:prstDash val="solid"/>
          </a:ln>
        </p:spPr>
        <p:txBody>
          <a:bodyPr/>
          <a:lstStyle/>
          <a:p>
            <a:endParaRPr lang="en-US"/>
          </a:p>
        </p:txBody>
      </p:sp>
      <p:sp>
        <p:nvSpPr>
          <p:cNvPr id="30" name="Shape 28"/>
          <p:cNvSpPr/>
          <p:nvPr/>
        </p:nvSpPr>
        <p:spPr>
          <a:xfrm>
            <a:off x="6702552" y="2282871"/>
            <a:ext cx="384048" cy="384048"/>
          </a:xfrm>
          <a:prstGeom prst="ellipse">
            <a:avLst/>
          </a:prstGeom>
          <a:solidFill>
            <a:srgbClr val="DC2626"/>
          </a:solidFill>
          <a:ln w="12700">
            <a:solidFill>
              <a:srgbClr val="DC2626"/>
            </a:solidFill>
            <a:prstDash val="solid"/>
          </a:ln>
        </p:spPr>
        <p:txBody>
          <a:bodyPr/>
          <a:lstStyle/>
          <a:p>
            <a:endParaRPr lang="en-US"/>
          </a:p>
        </p:txBody>
      </p:sp>
      <p:sp>
        <p:nvSpPr>
          <p:cNvPr id="31" name="Text 29"/>
          <p:cNvSpPr/>
          <p:nvPr/>
        </p:nvSpPr>
        <p:spPr>
          <a:xfrm>
            <a:off x="6702552" y="2578608"/>
            <a:ext cx="363219" cy="384048"/>
          </a:xfrm>
          <a:prstGeom prst="rect">
            <a:avLst/>
          </a:prstGeom>
          <a:noFill/>
          <a:ln/>
        </p:spPr>
        <p:txBody>
          <a:bodyPr wrap="square" lIns="0" tIns="0" rIns="0" bIns="0" rtlCol="0" anchor="ctr"/>
          <a:lstStyle/>
          <a:p>
            <a:pPr marL="0" indent="0" algn="ctr">
              <a:buNone/>
            </a:pPr>
            <a:endParaRPr lang="en-US" sz="1400" dirty="0"/>
          </a:p>
        </p:txBody>
      </p:sp>
      <p:sp>
        <p:nvSpPr>
          <p:cNvPr id="32" name="Text 30"/>
          <p:cNvSpPr/>
          <p:nvPr/>
        </p:nvSpPr>
        <p:spPr>
          <a:xfrm>
            <a:off x="7169912" y="2255961"/>
            <a:ext cx="4663440" cy="347472"/>
          </a:xfrm>
          <a:prstGeom prst="rect">
            <a:avLst/>
          </a:prstGeom>
          <a:noFill/>
          <a:ln/>
        </p:spPr>
        <p:txBody>
          <a:bodyPr wrap="square" lIns="0" tIns="0" rIns="0" bIns="0" rtlCol="0" anchor="ctr"/>
          <a:lstStyle/>
          <a:p>
            <a:pPr marL="0" indent="0">
              <a:buNone/>
            </a:pPr>
            <a:r>
              <a:rPr lang="en-US" sz="1300" b="1" dirty="0">
                <a:solidFill>
                  <a:srgbClr val="0F1F3D"/>
                </a:solidFill>
                <a:latin typeface="Trebuchet MS" pitchFamily="34" charset="0"/>
                <a:ea typeface="Trebuchet MS" pitchFamily="34" charset="-122"/>
                <a:cs typeface="Trebuchet MS" pitchFamily="34" charset="-120"/>
              </a:rPr>
              <a:t>Rehab Visit</a:t>
            </a:r>
            <a:endParaRPr lang="en-US" sz="1300" dirty="0"/>
          </a:p>
        </p:txBody>
      </p:sp>
      <p:sp>
        <p:nvSpPr>
          <p:cNvPr id="33" name="Text 31"/>
          <p:cNvSpPr/>
          <p:nvPr/>
        </p:nvSpPr>
        <p:spPr>
          <a:xfrm>
            <a:off x="7169911" y="2641378"/>
            <a:ext cx="2699953" cy="713232"/>
          </a:xfrm>
          <a:prstGeom prst="rect">
            <a:avLst/>
          </a:prstGeom>
          <a:noFill/>
          <a:ln/>
        </p:spPr>
        <p:txBody>
          <a:bodyPr wrap="square" lIns="0" tIns="0" rIns="0" bIns="0" rtlCol="0" anchor="t"/>
          <a:lstStyle/>
          <a:p>
            <a:pPr marL="0" indent="0">
              <a:buNone/>
            </a:pPr>
            <a:r>
              <a:rPr lang="en-US" sz="900" dirty="0">
                <a:solidFill>
                  <a:srgbClr val="475569"/>
                </a:solidFill>
              </a:rPr>
              <a:t>Visited Naya Savera TELE Manas Rehabilitation Centre — conducted mini-counselling sessions with recovering addicts, informing our app design and partnership plans. We also learnt about the neurohormonal gland loading and resetting technique- a widely used technique by all rehabs and recovery </a:t>
            </a:r>
            <a:r>
              <a:rPr lang="en-US" sz="900" dirty="0" err="1">
                <a:solidFill>
                  <a:srgbClr val="475569"/>
                </a:solidFill>
              </a:rPr>
              <a:t>organsiations</a:t>
            </a:r>
            <a:r>
              <a:rPr lang="en-US" sz="900" dirty="0">
                <a:solidFill>
                  <a:srgbClr val="475569"/>
                </a:solidFill>
              </a:rPr>
              <a:t> throughout the globe.</a:t>
            </a:r>
            <a:endParaRPr lang="en-US" sz="900" dirty="0"/>
          </a:p>
        </p:txBody>
      </p:sp>
      <p:sp>
        <p:nvSpPr>
          <p:cNvPr id="34" name="Shape 32"/>
          <p:cNvSpPr/>
          <p:nvPr/>
        </p:nvSpPr>
        <p:spPr>
          <a:xfrm>
            <a:off x="421639" y="3492587"/>
            <a:ext cx="6018529" cy="1760638"/>
          </a:xfrm>
          <a:prstGeom prst="rect">
            <a:avLst/>
          </a:prstGeom>
          <a:solidFill>
            <a:srgbClr val="FFFFFF"/>
          </a:solidFill>
          <a:ln w="12700">
            <a:solidFill>
              <a:srgbClr val="E2E8F0"/>
            </a:solidFill>
            <a:prstDash val="solid"/>
          </a:ln>
          <a:effectLst>
            <a:outerShdw blurRad="101600" dist="38100" dir="8100000" algn="bl" rotWithShape="0">
              <a:srgbClr val="000000">
                <a:alpha val="12000"/>
              </a:srgbClr>
            </a:outerShdw>
          </a:effectLst>
        </p:spPr>
        <p:txBody>
          <a:bodyPr/>
          <a:lstStyle/>
          <a:p>
            <a:endParaRPr lang="en-US"/>
          </a:p>
        </p:txBody>
      </p:sp>
      <p:sp>
        <p:nvSpPr>
          <p:cNvPr id="35" name="Shape 33"/>
          <p:cNvSpPr/>
          <p:nvPr/>
        </p:nvSpPr>
        <p:spPr>
          <a:xfrm>
            <a:off x="421131" y="3493769"/>
            <a:ext cx="248921" cy="1759455"/>
          </a:xfrm>
          <a:prstGeom prst="rect">
            <a:avLst/>
          </a:prstGeom>
          <a:solidFill>
            <a:srgbClr val="0891B2"/>
          </a:solidFill>
          <a:ln w="12700">
            <a:solidFill>
              <a:srgbClr val="0891B2"/>
            </a:solidFill>
            <a:prstDash val="solid"/>
          </a:ln>
        </p:spPr>
        <p:txBody>
          <a:bodyPr/>
          <a:lstStyle/>
          <a:p>
            <a:endParaRPr lang="en-US"/>
          </a:p>
        </p:txBody>
      </p:sp>
      <p:sp>
        <p:nvSpPr>
          <p:cNvPr id="36" name="Shape 34"/>
          <p:cNvSpPr/>
          <p:nvPr/>
        </p:nvSpPr>
        <p:spPr>
          <a:xfrm>
            <a:off x="767461" y="3551816"/>
            <a:ext cx="384048" cy="384048"/>
          </a:xfrm>
          <a:prstGeom prst="ellipse">
            <a:avLst/>
          </a:prstGeom>
          <a:solidFill>
            <a:srgbClr val="0891B2"/>
          </a:solidFill>
          <a:ln w="12700">
            <a:solidFill>
              <a:srgbClr val="0891B2"/>
            </a:solidFill>
            <a:prstDash val="solid"/>
          </a:ln>
        </p:spPr>
        <p:txBody>
          <a:bodyPr/>
          <a:lstStyle/>
          <a:p>
            <a:endParaRPr lang="en-US"/>
          </a:p>
        </p:txBody>
      </p:sp>
      <p:sp>
        <p:nvSpPr>
          <p:cNvPr id="37" name="Text 35"/>
          <p:cNvSpPr/>
          <p:nvPr/>
        </p:nvSpPr>
        <p:spPr>
          <a:xfrm>
            <a:off x="758952" y="4023360"/>
            <a:ext cx="384048" cy="384048"/>
          </a:xfrm>
          <a:prstGeom prst="rect">
            <a:avLst/>
          </a:prstGeom>
          <a:noFill/>
          <a:ln/>
        </p:spPr>
        <p:txBody>
          <a:bodyPr wrap="square" lIns="0" tIns="0" rIns="0" bIns="0" rtlCol="0" anchor="ctr"/>
          <a:lstStyle/>
          <a:p>
            <a:pPr marL="0" indent="0" algn="ctr">
              <a:buNone/>
            </a:pPr>
            <a:endParaRPr lang="en-US" sz="1400" dirty="0"/>
          </a:p>
        </p:txBody>
      </p:sp>
      <p:sp>
        <p:nvSpPr>
          <p:cNvPr id="38" name="Text 36"/>
          <p:cNvSpPr/>
          <p:nvPr/>
        </p:nvSpPr>
        <p:spPr>
          <a:xfrm>
            <a:off x="1216152" y="3489960"/>
            <a:ext cx="4663440" cy="347472"/>
          </a:xfrm>
          <a:prstGeom prst="rect">
            <a:avLst/>
          </a:prstGeom>
          <a:noFill/>
          <a:ln/>
        </p:spPr>
        <p:txBody>
          <a:bodyPr wrap="square" lIns="0" tIns="0" rIns="0" bIns="0" rtlCol="0" anchor="ctr"/>
          <a:lstStyle/>
          <a:p>
            <a:pPr marL="0" indent="0">
              <a:buNone/>
            </a:pPr>
            <a:r>
              <a:rPr lang="en-US" sz="1300" b="1" dirty="0">
                <a:solidFill>
                  <a:srgbClr val="0F1F3D"/>
                </a:solidFill>
                <a:latin typeface="Trebuchet MS" pitchFamily="34" charset="0"/>
                <a:ea typeface="Trebuchet MS" pitchFamily="34" charset="-122"/>
                <a:cs typeface="Trebuchet MS" pitchFamily="34" charset="-120"/>
              </a:rPr>
              <a:t>Pledge Campaign</a:t>
            </a:r>
            <a:endParaRPr lang="en-US" sz="1300" dirty="0"/>
          </a:p>
        </p:txBody>
      </p:sp>
      <p:sp>
        <p:nvSpPr>
          <p:cNvPr id="39" name="Text 37"/>
          <p:cNvSpPr/>
          <p:nvPr/>
        </p:nvSpPr>
        <p:spPr>
          <a:xfrm>
            <a:off x="1216152" y="3795909"/>
            <a:ext cx="1297723" cy="713232"/>
          </a:xfrm>
          <a:prstGeom prst="rect">
            <a:avLst/>
          </a:prstGeom>
          <a:noFill/>
          <a:ln/>
        </p:spPr>
        <p:txBody>
          <a:bodyPr wrap="square" lIns="0" tIns="0" rIns="0" bIns="0" rtlCol="0" anchor="t"/>
          <a:lstStyle/>
          <a:p>
            <a:pPr marL="0" indent="0">
              <a:buNone/>
            </a:pPr>
            <a:r>
              <a:rPr lang="en-US" sz="900" dirty="0">
                <a:solidFill>
                  <a:srgbClr val="475569"/>
                </a:solidFill>
              </a:rPr>
              <a:t>Organised a neighbourhood pledge drive — flyer posters across the community and on electric poles, requesting members to pledge sobriety and building local accountability.</a:t>
            </a:r>
            <a:endParaRPr lang="en-US" sz="900" dirty="0"/>
          </a:p>
        </p:txBody>
      </p:sp>
      <p:sp>
        <p:nvSpPr>
          <p:cNvPr id="40" name="Shape 38"/>
          <p:cNvSpPr/>
          <p:nvPr/>
        </p:nvSpPr>
        <p:spPr>
          <a:xfrm>
            <a:off x="6355080" y="3501135"/>
            <a:ext cx="5715000" cy="1767613"/>
          </a:xfrm>
          <a:prstGeom prst="rect">
            <a:avLst/>
          </a:prstGeom>
          <a:solidFill>
            <a:srgbClr val="FFFFFF"/>
          </a:solidFill>
          <a:ln w="12700">
            <a:solidFill>
              <a:srgbClr val="E2E8F0"/>
            </a:solidFill>
            <a:prstDash val="solid"/>
          </a:ln>
          <a:effectLst>
            <a:outerShdw blurRad="101600" dist="38100" dir="8100000" algn="bl" rotWithShape="0">
              <a:srgbClr val="000000">
                <a:alpha val="12000"/>
              </a:srgbClr>
            </a:outerShdw>
          </a:effectLst>
        </p:spPr>
        <p:txBody>
          <a:bodyPr/>
          <a:lstStyle/>
          <a:p>
            <a:endParaRPr lang="en-US" dirty="0"/>
          </a:p>
        </p:txBody>
      </p:sp>
      <p:sp>
        <p:nvSpPr>
          <p:cNvPr id="41" name="Shape 39"/>
          <p:cNvSpPr/>
          <p:nvPr/>
        </p:nvSpPr>
        <p:spPr>
          <a:xfrm>
            <a:off x="6353809" y="3487500"/>
            <a:ext cx="256032" cy="1755511"/>
          </a:xfrm>
          <a:prstGeom prst="rect">
            <a:avLst/>
          </a:prstGeom>
          <a:solidFill>
            <a:srgbClr val="059669"/>
          </a:solidFill>
          <a:ln w="12700">
            <a:solidFill>
              <a:srgbClr val="059669"/>
            </a:solidFill>
            <a:prstDash val="solid"/>
          </a:ln>
        </p:spPr>
        <p:txBody>
          <a:bodyPr/>
          <a:lstStyle/>
          <a:p>
            <a:endParaRPr lang="en-US"/>
          </a:p>
        </p:txBody>
      </p:sp>
      <p:sp>
        <p:nvSpPr>
          <p:cNvPr id="42" name="Shape 40"/>
          <p:cNvSpPr/>
          <p:nvPr/>
        </p:nvSpPr>
        <p:spPr>
          <a:xfrm>
            <a:off x="6690867" y="3557778"/>
            <a:ext cx="384048" cy="384048"/>
          </a:xfrm>
          <a:prstGeom prst="ellipse">
            <a:avLst/>
          </a:prstGeom>
          <a:solidFill>
            <a:srgbClr val="059669"/>
          </a:solidFill>
          <a:ln w="12700">
            <a:solidFill>
              <a:srgbClr val="059669"/>
            </a:solidFill>
            <a:prstDash val="solid"/>
          </a:ln>
        </p:spPr>
        <p:txBody>
          <a:bodyPr/>
          <a:lstStyle/>
          <a:p>
            <a:endParaRPr lang="en-US"/>
          </a:p>
        </p:txBody>
      </p:sp>
      <p:sp>
        <p:nvSpPr>
          <p:cNvPr id="43" name="Text 41"/>
          <p:cNvSpPr/>
          <p:nvPr/>
        </p:nvSpPr>
        <p:spPr>
          <a:xfrm>
            <a:off x="6702552" y="3977640"/>
            <a:ext cx="356615" cy="493776"/>
          </a:xfrm>
          <a:prstGeom prst="rect">
            <a:avLst/>
          </a:prstGeom>
          <a:noFill/>
          <a:ln/>
        </p:spPr>
        <p:txBody>
          <a:bodyPr wrap="square" lIns="0" tIns="0" rIns="0" bIns="0" rtlCol="0" anchor="ctr"/>
          <a:lstStyle/>
          <a:p>
            <a:pPr marL="0" indent="0" algn="ctr">
              <a:buNone/>
            </a:pPr>
            <a:r>
              <a:rPr lang="en-US" sz="1400" b="1" dirty="0">
                <a:solidFill>
                  <a:srgbClr val="FFFFFF"/>
                </a:solidFill>
              </a:rPr>
              <a:t>6</a:t>
            </a:r>
            <a:endParaRPr lang="en-US" sz="1400" dirty="0"/>
          </a:p>
        </p:txBody>
      </p:sp>
      <p:sp>
        <p:nvSpPr>
          <p:cNvPr id="44" name="Text 42"/>
          <p:cNvSpPr/>
          <p:nvPr/>
        </p:nvSpPr>
        <p:spPr>
          <a:xfrm>
            <a:off x="7155941" y="3504390"/>
            <a:ext cx="4663440" cy="347472"/>
          </a:xfrm>
          <a:prstGeom prst="rect">
            <a:avLst/>
          </a:prstGeom>
          <a:noFill/>
          <a:ln/>
        </p:spPr>
        <p:txBody>
          <a:bodyPr wrap="square" lIns="0" tIns="0" rIns="0" bIns="0" rtlCol="0" anchor="ctr"/>
          <a:lstStyle/>
          <a:p>
            <a:pPr marL="0" indent="0">
              <a:buNone/>
            </a:pPr>
            <a:r>
              <a:rPr lang="en-US" sz="1300" b="1" dirty="0">
                <a:solidFill>
                  <a:srgbClr val="0F1F3D"/>
                </a:solidFill>
                <a:latin typeface="Trebuchet MS" pitchFamily="34" charset="0"/>
                <a:ea typeface="Trebuchet MS" pitchFamily="34" charset="-122"/>
                <a:cs typeface="Trebuchet MS" pitchFamily="34" charset="-120"/>
              </a:rPr>
              <a:t>Recoverly App</a:t>
            </a:r>
            <a:endParaRPr lang="en-US" sz="1300" dirty="0"/>
          </a:p>
        </p:txBody>
      </p:sp>
      <p:sp>
        <p:nvSpPr>
          <p:cNvPr id="45" name="Text 43"/>
          <p:cNvSpPr/>
          <p:nvPr/>
        </p:nvSpPr>
        <p:spPr>
          <a:xfrm>
            <a:off x="7178040" y="4434840"/>
            <a:ext cx="4663440" cy="713232"/>
          </a:xfrm>
          <a:prstGeom prst="rect">
            <a:avLst/>
          </a:prstGeom>
          <a:noFill/>
          <a:ln/>
        </p:spPr>
        <p:txBody>
          <a:bodyPr wrap="square" lIns="0" tIns="0" rIns="0" bIns="0" rtlCol="0" anchor="t"/>
          <a:lstStyle/>
          <a:p>
            <a:pPr marL="0" indent="0">
              <a:buNone/>
            </a:pPr>
            <a:endParaRPr lang="en-US" sz="900" dirty="0"/>
          </a:p>
        </p:txBody>
      </p:sp>
      <p:sp>
        <p:nvSpPr>
          <p:cNvPr id="46" name="Shape 44"/>
          <p:cNvSpPr/>
          <p:nvPr/>
        </p:nvSpPr>
        <p:spPr>
          <a:xfrm>
            <a:off x="411480" y="5281553"/>
            <a:ext cx="11658600" cy="790482"/>
          </a:xfrm>
          <a:prstGeom prst="rect">
            <a:avLst/>
          </a:prstGeom>
          <a:solidFill>
            <a:srgbClr val="0F1F3D"/>
          </a:solidFill>
          <a:ln w="12700">
            <a:solidFill>
              <a:srgbClr val="0F1F3D"/>
            </a:solidFill>
            <a:prstDash val="solid"/>
          </a:ln>
          <a:effectLst>
            <a:outerShdw blurRad="101600" dist="38100" dir="8100000" algn="bl" rotWithShape="0">
              <a:srgbClr val="000000">
                <a:alpha val="12000"/>
              </a:srgbClr>
            </a:outerShdw>
          </a:effectLst>
        </p:spPr>
        <p:txBody>
          <a:bodyPr/>
          <a:lstStyle/>
          <a:p>
            <a:endParaRPr lang="en-US"/>
          </a:p>
        </p:txBody>
      </p:sp>
      <p:sp>
        <p:nvSpPr>
          <p:cNvPr id="47" name="Shape 45"/>
          <p:cNvSpPr/>
          <p:nvPr/>
        </p:nvSpPr>
        <p:spPr>
          <a:xfrm>
            <a:off x="421131" y="5281553"/>
            <a:ext cx="256032" cy="779785"/>
          </a:xfrm>
          <a:prstGeom prst="rect">
            <a:avLst/>
          </a:prstGeom>
          <a:solidFill>
            <a:srgbClr val="F97316"/>
          </a:solidFill>
          <a:ln w="12700">
            <a:solidFill>
              <a:srgbClr val="F97316"/>
            </a:solidFill>
            <a:prstDash val="solid"/>
          </a:ln>
        </p:spPr>
        <p:txBody>
          <a:bodyPr/>
          <a:lstStyle/>
          <a:p>
            <a:endParaRPr lang="en-US"/>
          </a:p>
        </p:txBody>
      </p:sp>
      <p:sp>
        <p:nvSpPr>
          <p:cNvPr id="48" name="Shape 46"/>
          <p:cNvSpPr/>
          <p:nvPr/>
        </p:nvSpPr>
        <p:spPr>
          <a:xfrm>
            <a:off x="754634" y="5302212"/>
            <a:ext cx="384048" cy="384048"/>
          </a:xfrm>
          <a:prstGeom prst="ellipse">
            <a:avLst/>
          </a:prstGeom>
          <a:solidFill>
            <a:srgbClr val="F97316"/>
          </a:solidFill>
          <a:ln w="12700">
            <a:solidFill>
              <a:srgbClr val="F97316"/>
            </a:solidFill>
            <a:prstDash val="solid"/>
          </a:ln>
        </p:spPr>
        <p:txBody>
          <a:bodyPr/>
          <a:lstStyle/>
          <a:p>
            <a:endParaRPr lang="en-US"/>
          </a:p>
        </p:txBody>
      </p:sp>
      <p:sp>
        <p:nvSpPr>
          <p:cNvPr id="49" name="Text 47"/>
          <p:cNvSpPr/>
          <p:nvPr/>
        </p:nvSpPr>
        <p:spPr>
          <a:xfrm>
            <a:off x="758952" y="5504688"/>
            <a:ext cx="384048" cy="384048"/>
          </a:xfrm>
          <a:prstGeom prst="rect">
            <a:avLst/>
          </a:prstGeom>
          <a:noFill/>
          <a:ln/>
        </p:spPr>
        <p:txBody>
          <a:bodyPr wrap="square" lIns="0" tIns="0" rIns="0" bIns="0" rtlCol="0" anchor="ctr"/>
          <a:lstStyle/>
          <a:p>
            <a:pPr marL="0" indent="0" algn="ctr">
              <a:buNone/>
            </a:pPr>
            <a:endParaRPr lang="en-US" sz="1400" dirty="0"/>
          </a:p>
        </p:txBody>
      </p:sp>
      <p:sp>
        <p:nvSpPr>
          <p:cNvPr id="50" name="Text 48"/>
          <p:cNvSpPr/>
          <p:nvPr/>
        </p:nvSpPr>
        <p:spPr>
          <a:xfrm>
            <a:off x="1228437" y="5327824"/>
            <a:ext cx="4572000" cy="329184"/>
          </a:xfrm>
          <a:prstGeom prst="rect">
            <a:avLst/>
          </a:prstGeom>
          <a:noFill/>
          <a:ln/>
        </p:spPr>
        <p:txBody>
          <a:bodyPr wrap="square" lIns="0" tIns="0" rIns="0" bIns="0" rtlCol="0" anchor="ctr"/>
          <a:lstStyle/>
          <a:p>
            <a:pPr marL="0" indent="0">
              <a:buNone/>
            </a:pPr>
            <a:r>
              <a:rPr lang="en-US" sz="1300" b="1" dirty="0">
                <a:solidFill>
                  <a:srgbClr val="F97316"/>
                </a:solidFill>
                <a:latin typeface="Trebuchet MS" pitchFamily="34" charset="0"/>
                <a:ea typeface="Trebuchet MS" pitchFamily="34" charset="-122"/>
                <a:cs typeface="Trebuchet MS" pitchFamily="34" charset="-120"/>
              </a:rPr>
              <a:t>Nasha Ka Sacha Hisaab</a:t>
            </a:r>
            <a:endParaRPr lang="en-US" sz="1300" dirty="0"/>
          </a:p>
        </p:txBody>
      </p:sp>
      <p:sp>
        <p:nvSpPr>
          <p:cNvPr id="51" name="Text 49"/>
          <p:cNvSpPr/>
          <p:nvPr/>
        </p:nvSpPr>
        <p:spPr>
          <a:xfrm>
            <a:off x="1233424" y="5596530"/>
            <a:ext cx="5563302" cy="621792"/>
          </a:xfrm>
          <a:prstGeom prst="rect">
            <a:avLst/>
          </a:prstGeom>
          <a:noFill/>
          <a:ln/>
        </p:spPr>
        <p:txBody>
          <a:bodyPr wrap="square" lIns="0" tIns="0" rIns="0" bIns="0" rtlCol="0" anchor="t"/>
          <a:lstStyle/>
          <a:p>
            <a:pPr marL="0" indent="0">
              <a:buNone/>
            </a:pPr>
            <a:r>
              <a:rPr lang="en-US" sz="950" dirty="0">
                <a:solidFill>
                  <a:srgbClr val="CBD5E1"/>
                </a:solidFill>
              </a:rPr>
              <a:t>A Python programme that calculates the real financial and physical cost of alcohol consumption — showing users money saved over 1, 5, and 10 years if they stop drinking, immediate physiological consequences, and chronic risks including liver cirrhosis and cardiovascular disease.</a:t>
            </a:r>
            <a:endParaRPr lang="en-US" sz="950" dirty="0"/>
          </a:p>
        </p:txBody>
      </p:sp>
      <p:sp>
        <p:nvSpPr>
          <p:cNvPr id="52" name="Shape 50"/>
          <p:cNvSpPr/>
          <p:nvPr/>
        </p:nvSpPr>
        <p:spPr>
          <a:xfrm>
            <a:off x="14847" y="544489"/>
            <a:ext cx="12161520" cy="347472"/>
          </a:xfrm>
          <a:prstGeom prst="rect">
            <a:avLst/>
          </a:prstGeom>
          <a:solidFill>
            <a:srgbClr val="E0F2FE"/>
          </a:solidFill>
          <a:ln w="6350">
            <a:solidFill>
              <a:srgbClr val="BAE6FD"/>
            </a:solidFill>
            <a:prstDash val="solid"/>
          </a:ln>
        </p:spPr>
        <p:txBody>
          <a:bodyPr/>
          <a:lstStyle/>
          <a:p>
            <a:endParaRPr lang="en-US"/>
          </a:p>
        </p:txBody>
      </p:sp>
      <p:sp>
        <p:nvSpPr>
          <p:cNvPr id="53" name="Text 51"/>
          <p:cNvSpPr/>
          <p:nvPr/>
        </p:nvSpPr>
        <p:spPr>
          <a:xfrm>
            <a:off x="-418084" y="648595"/>
            <a:ext cx="1957324" cy="347472"/>
          </a:xfrm>
          <a:prstGeom prst="rect">
            <a:avLst/>
          </a:prstGeom>
          <a:noFill/>
          <a:ln/>
        </p:spPr>
        <p:txBody>
          <a:bodyPr wrap="square" lIns="0" tIns="0" rIns="0" bIns="0" rtlCol="0" anchor="ctr"/>
          <a:lstStyle/>
          <a:p>
            <a:pPr marL="0" indent="0" algn="r">
              <a:buNone/>
            </a:pPr>
            <a:r>
              <a:rPr lang="en-US" sz="1300" b="1" dirty="0">
                <a:solidFill>
                  <a:srgbClr val="0D9488"/>
                </a:solidFill>
              </a:rPr>
              <a:t>200+   </a:t>
            </a:r>
            <a:endParaRPr lang="en-US" sz="1300" dirty="0"/>
          </a:p>
        </p:txBody>
      </p:sp>
      <p:sp>
        <p:nvSpPr>
          <p:cNvPr id="54" name="Text 52"/>
          <p:cNvSpPr/>
          <p:nvPr/>
        </p:nvSpPr>
        <p:spPr>
          <a:xfrm>
            <a:off x="1531620" y="638048"/>
            <a:ext cx="1737360" cy="347472"/>
          </a:xfrm>
          <a:prstGeom prst="rect">
            <a:avLst/>
          </a:prstGeom>
          <a:noFill/>
          <a:ln/>
        </p:spPr>
        <p:txBody>
          <a:bodyPr wrap="square" lIns="0" tIns="0" rIns="0" bIns="0" rtlCol="0" anchor="ctr"/>
          <a:lstStyle/>
          <a:p>
            <a:pPr marL="0" indent="0">
              <a:buNone/>
            </a:pPr>
            <a:r>
              <a:rPr lang="en-US" sz="900" dirty="0">
                <a:solidFill>
                  <a:srgbClr val="0F1F3D"/>
                </a:solidFill>
              </a:rPr>
              <a:t> People Reached Directly</a:t>
            </a:r>
            <a:endParaRPr lang="en-US" sz="900" dirty="0"/>
          </a:p>
        </p:txBody>
      </p:sp>
      <p:sp>
        <p:nvSpPr>
          <p:cNvPr id="55" name="Shape 53"/>
          <p:cNvSpPr/>
          <p:nvPr/>
        </p:nvSpPr>
        <p:spPr>
          <a:xfrm>
            <a:off x="3291840" y="1115568"/>
            <a:ext cx="0" cy="128016"/>
          </a:xfrm>
          <a:prstGeom prst="line">
            <a:avLst/>
          </a:prstGeom>
          <a:noFill/>
          <a:ln w="12700">
            <a:solidFill>
              <a:srgbClr val="94A3B8"/>
            </a:solidFill>
            <a:prstDash val="solid"/>
          </a:ln>
        </p:spPr>
        <p:txBody>
          <a:bodyPr/>
          <a:lstStyle/>
          <a:p>
            <a:endParaRPr lang="en-US"/>
          </a:p>
        </p:txBody>
      </p:sp>
      <p:sp>
        <p:nvSpPr>
          <p:cNvPr id="56" name="Text 54"/>
          <p:cNvSpPr/>
          <p:nvPr/>
        </p:nvSpPr>
        <p:spPr>
          <a:xfrm>
            <a:off x="3383280" y="648970"/>
            <a:ext cx="1097280" cy="347472"/>
          </a:xfrm>
          <a:prstGeom prst="rect">
            <a:avLst/>
          </a:prstGeom>
          <a:noFill/>
          <a:ln/>
        </p:spPr>
        <p:txBody>
          <a:bodyPr wrap="square" lIns="0" tIns="0" rIns="0" bIns="0" rtlCol="0" anchor="ctr"/>
          <a:lstStyle/>
          <a:p>
            <a:pPr marL="0" indent="0" algn="r">
              <a:buNone/>
            </a:pPr>
            <a:r>
              <a:rPr lang="en-US" sz="1300" b="1" dirty="0">
                <a:solidFill>
                  <a:srgbClr val="0D9488"/>
                </a:solidFill>
              </a:rPr>
              <a:t>116+  </a:t>
            </a:r>
            <a:endParaRPr lang="en-US" sz="1300" dirty="0"/>
          </a:p>
        </p:txBody>
      </p:sp>
      <p:sp>
        <p:nvSpPr>
          <p:cNvPr id="57" name="Text 55"/>
          <p:cNvSpPr/>
          <p:nvPr/>
        </p:nvSpPr>
        <p:spPr>
          <a:xfrm>
            <a:off x="4465320" y="638048"/>
            <a:ext cx="1737360" cy="347472"/>
          </a:xfrm>
          <a:prstGeom prst="rect">
            <a:avLst/>
          </a:prstGeom>
          <a:noFill/>
          <a:ln/>
        </p:spPr>
        <p:txBody>
          <a:bodyPr wrap="square" lIns="0" tIns="0" rIns="0" bIns="0" rtlCol="0" anchor="ctr"/>
          <a:lstStyle/>
          <a:p>
            <a:pPr marL="0" indent="0">
              <a:buNone/>
            </a:pPr>
            <a:r>
              <a:rPr lang="en-US" sz="900" dirty="0">
                <a:solidFill>
                  <a:srgbClr val="0F1F3D"/>
                </a:solidFill>
              </a:rPr>
              <a:t> Individuals Sent to Rehab</a:t>
            </a:r>
            <a:endParaRPr lang="en-US" sz="900" dirty="0"/>
          </a:p>
        </p:txBody>
      </p:sp>
      <p:sp>
        <p:nvSpPr>
          <p:cNvPr id="58" name="Shape 56"/>
          <p:cNvSpPr/>
          <p:nvPr/>
        </p:nvSpPr>
        <p:spPr>
          <a:xfrm>
            <a:off x="6217920" y="1115568"/>
            <a:ext cx="0" cy="128016"/>
          </a:xfrm>
          <a:prstGeom prst="line">
            <a:avLst/>
          </a:prstGeom>
          <a:noFill/>
          <a:ln w="12700">
            <a:solidFill>
              <a:srgbClr val="94A3B8"/>
            </a:solidFill>
            <a:prstDash val="solid"/>
          </a:ln>
        </p:spPr>
        <p:txBody>
          <a:bodyPr/>
          <a:lstStyle/>
          <a:p>
            <a:endParaRPr lang="en-US"/>
          </a:p>
        </p:txBody>
      </p:sp>
      <p:sp>
        <p:nvSpPr>
          <p:cNvPr id="59" name="Text 57"/>
          <p:cNvSpPr/>
          <p:nvPr/>
        </p:nvSpPr>
        <p:spPr>
          <a:xfrm>
            <a:off x="6294120" y="628396"/>
            <a:ext cx="1097280" cy="347472"/>
          </a:xfrm>
          <a:prstGeom prst="rect">
            <a:avLst/>
          </a:prstGeom>
          <a:noFill/>
          <a:ln/>
        </p:spPr>
        <p:txBody>
          <a:bodyPr wrap="square" lIns="0" tIns="0" rIns="0" bIns="0" rtlCol="0" anchor="ctr"/>
          <a:lstStyle/>
          <a:p>
            <a:pPr marL="0" indent="0" algn="r">
              <a:buNone/>
            </a:pPr>
            <a:r>
              <a:rPr lang="en-US" sz="1300" b="1" dirty="0">
                <a:solidFill>
                  <a:srgbClr val="0D9488"/>
                </a:solidFill>
              </a:rPr>
              <a:t>7  </a:t>
            </a:r>
            <a:endParaRPr lang="en-US" sz="1300" dirty="0"/>
          </a:p>
        </p:txBody>
      </p:sp>
      <p:sp>
        <p:nvSpPr>
          <p:cNvPr id="60" name="Text 58"/>
          <p:cNvSpPr/>
          <p:nvPr/>
        </p:nvSpPr>
        <p:spPr>
          <a:xfrm>
            <a:off x="7406640" y="611378"/>
            <a:ext cx="1737360" cy="347472"/>
          </a:xfrm>
          <a:prstGeom prst="rect">
            <a:avLst/>
          </a:prstGeom>
          <a:noFill/>
          <a:ln/>
        </p:spPr>
        <p:txBody>
          <a:bodyPr wrap="square" lIns="0" tIns="0" rIns="0" bIns="0" rtlCol="0" anchor="ctr"/>
          <a:lstStyle/>
          <a:p>
            <a:pPr marL="0" indent="0">
              <a:buNone/>
            </a:pPr>
            <a:r>
              <a:rPr lang="en-US" sz="900" dirty="0">
                <a:solidFill>
                  <a:srgbClr val="0F1F3D"/>
                </a:solidFill>
              </a:rPr>
              <a:t> Interconnected Actions</a:t>
            </a:r>
            <a:endParaRPr lang="en-US" sz="900" dirty="0"/>
          </a:p>
        </p:txBody>
      </p:sp>
      <p:sp>
        <p:nvSpPr>
          <p:cNvPr id="61" name="Shape 59"/>
          <p:cNvSpPr/>
          <p:nvPr/>
        </p:nvSpPr>
        <p:spPr>
          <a:xfrm>
            <a:off x="9144000" y="1115568"/>
            <a:ext cx="0" cy="128016"/>
          </a:xfrm>
          <a:prstGeom prst="line">
            <a:avLst/>
          </a:prstGeom>
          <a:noFill/>
          <a:ln w="12700">
            <a:solidFill>
              <a:srgbClr val="94A3B8"/>
            </a:solidFill>
            <a:prstDash val="solid"/>
          </a:ln>
        </p:spPr>
        <p:txBody>
          <a:bodyPr/>
          <a:lstStyle/>
          <a:p>
            <a:endParaRPr lang="en-US"/>
          </a:p>
        </p:txBody>
      </p:sp>
      <p:sp>
        <p:nvSpPr>
          <p:cNvPr id="62" name="Text 60"/>
          <p:cNvSpPr/>
          <p:nvPr/>
        </p:nvSpPr>
        <p:spPr>
          <a:xfrm>
            <a:off x="9235440" y="628396"/>
            <a:ext cx="1097280" cy="347472"/>
          </a:xfrm>
          <a:prstGeom prst="rect">
            <a:avLst/>
          </a:prstGeom>
          <a:noFill/>
          <a:ln/>
        </p:spPr>
        <p:txBody>
          <a:bodyPr wrap="square" lIns="0" tIns="0" rIns="0" bIns="0" rtlCol="0" anchor="ctr"/>
          <a:lstStyle/>
          <a:p>
            <a:pPr marL="0" indent="0" algn="r">
              <a:buNone/>
            </a:pPr>
            <a:r>
              <a:rPr lang="en-US" sz="1300" b="1" dirty="0">
                <a:solidFill>
                  <a:srgbClr val="0D9488"/>
                </a:solidFill>
              </a:rPr>
              <a:t>₹11,057  </a:t>
            </a:r>
            <a:endParaRPr lang="en-US" sz="1300" dirty="0"/>
          </a:p>
        </p:txBody>
      </p:sp>
      <p:sp>
        <p:nvSpPr>
          <p:cNvPr id="63" name="Text 61"/>
          <p:cNvSpPr/>
          <p:nvPr/>
        </p:nvSpPr>
        <p:spPr>
          <a:xfrm>
            <a:off x="10332720" y="618490"/>
            <a:ext cx="1737360" cy="347472"/>
          </a:xfrm>
          <a:prstGeom prst="rect">
            <a:avLst/>
          </a:prstGeom>
          <a:noFill/>
          <a:ln/>
        </p:spPr>
        <p:txBody>
          <a:bodyPr wrap="square" lIns="0" tIns="0" rIns="0" bIns="0" rtlCol="0" anchor="ctr"/>
          <a:lstStyle/>
          <a:p>
            <a:pPr marL="0" indent="0">
              <a:buNone/>
            </a:pPr>
            <a:r>
              <a:rPr lang="en-US" sz="900" dirty="0">
                <a:solidFill>
                  <a:srgbClr val="0F1F3D"/>
                </a:solidFill>
              </a:rPr>
              <a:t> </a:t>
            </a:r>
            <a:r>
              <a:rPr lang="en-US" sz="900" dirty="0" err="1">
                <a:solidFill>
                  <a:srgbClr val="0F1F3D"/>
                </a:solidFill>
              </a:rPr>
              <a:t>Breathalyser</a:t>
            </a:r>
            <a:r>
              <a:rPr lang="en-US" sz="900" dirty="0">
                <a:solidFill>
                  <a:srgbClr val="0F1F3D"/>
                </a:solidFill>
              </a:rPr>
              <a:t> MRP</a:t>
            </a:r>
            <a:endParaRPr lang="en-US" sz="900" dirty="0"/>
          </a:p>
        </p:txBody>
      </p:sp>
      <p:sp>
        <p:nvSpPr>
          <p:cNvPr id="66" name="TextBox 65">
            <a:extLst>
              <a:ext uri="{FF2B5EF4-FFF2-40B4-BE49-F238E27FC236}">
                <a16:creationId xmlns:a16="http://schemas.microsoft.com/office/drawing/2014/main" id="{0BA34E83-18FB-446D-C2E3-33214F77C14E}"/>
              </a:ext>
            </a:extLst>
          </p:cNvPr>
          <p:cNvSpPr txBox="1"/>
          <p:nvPr/>
        </p:nvSpPr>
        <p:spPr>
          <a:xfrm>
            <a:off x="7051420" y="3702637"/>
            <a:ext cx="2950419" cy="1531188"/>
          </a:xfrm>
          <a:prstGeom prst="rect">
            <a:avLst/>
          </a:prstGeom>
          <a:noFill/>
        </p:spPr>
        <p:txBody>
          <a:bodyPr wrap="square" rtlCol="0">
            <a:spAutoFit/>
          </a:bodyPr>
          <a:lstStyle/>
          <a:p>
            <a:r>
              <a:rPr lang="en-US" sz="850" dirty="0"/>
              <a:t>To extend our impact digitally, we built </a:t>
            </a:r>
            <a:r>
              <a:rPr lang="en-US" sz="850" dirty="0" err="1"/>
              <a:t>Recoverly</a:t>
            </a:r>
            <a:r>
              <a:rPr lang="en-US" sz="850" dirty="0"/>
              <a:t>, a full-stack recovery application featuring a dashboard to log drinking data with visual bar graphs and line charts, a monthly improvement-scope tracker to celebrate progress, an AI-powered therapy and counselling assistant providing actual emotional support, and an integrated </a:t>
            </a:r>
            <a:r>
              <a:rPr lang="en-US" sz="850" dirty="0" err="1"/>
              <a:t>breathalyser</a:t>
            </a:r>
            <a:r>
              <a:rPr lang="en-US" sz="850" dirty="0"/>
              <a:t> calculating </a:t>
            </a:r>
            <a:r>
              <a:rPr lang="en-US" sz="850" dirty="0" err="1"/>
              <a:t>BrAC</a:t>
            </a:r>
            <a:r>
              <a:rPr lang="en-US" sz="850" dirty="0"/>
              <a:t> offering the same accuracy as ones worth 3 lakh rupees but at a lower price(including manufacturing cost, 18% GST and </a:t>
            </a:r>
            <a:r>
              <a:rPr lang="en-US" sz="850" dirty="0" err="1"/>
              <a:t>labour</a:t>
            </a:r>
            <a:r>
              <a:rPr lang="en-US" sz="850" dirty="0"/>
              <a:t> cost which is my </a:t>
            </a:r>
            <a:r>
              <a:rPr lang="en-US" sz="850" dirty="0" err="1"/>
              <a:t>hardwork</a:t>
            </a:r>
            <a:r>
              <a:rPr lang="en-US" sz="850" dirty="0"/>
              <a:t>)- Rs. 11,057 . The Naya Savera Ngo is actively using our app and </a:t>
            </a:r>
            <a:r>
              <a:rPr lang="en-US" sz="850" dirty="0" err="1"/>
              <a:t>breathalyser</a:t>
            </a:r>
            <a:r>
              <a:rPr lang="en-US" sz="850" dirty="0"/>
              <a:t>. The link to the app is </a:t>
            </a:r>
            <a:r>
              <a:rPr lang="en-US" sz="850" dirty="0">
                <a:solidFill>
                  <a:srgbClr val="00B0F0"/>
                </a:solidFill>
              </a:rPr>
              <a:t>https://</a:t>
            </a:r>
            <a:r>
              <a:rPr lang="en-US" sz="850" dirty="0" err="1">
                <a:solidFill>
                  <a:srgbClr val="00B0F0"/>
                </a:solidFill>
              </a:rPr>
              <a:t>recoverly-app.vercel.app</a:t>
            </a:r>
            <a:r>
              <a:rPr lang="en-US" sz="850" dirty="0">
                <a:solidFill>
                  <a:srgbClr val="00B0F0"/>
                </a:solidFill>
              </a:rPr>
              <a:t>/ </a:t>
            </a:r>
          </a:p>
        </p:txBody>
      </p:sp>
      <p:pic>
        <p:nvPicPr>
          <p:cNvPr id="71" name="Picture 70" descr="A child in a uniform holding a piece of paper&#10;&#10;AI-generated content may be incorrect.">
            <a:extLst>
              <a:ext uri="{FF2B5EF4-FFF2-40B4-BE49-F238E27FC236}">
                <a16:creationId xmlns:a16="http://schemas.microsoft.com/office/drawing/2014/main" id="{4E7B5640-E1E9-9A28-184B-37F4DA578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623" y="894323"/>
            <a:ext cx="969089" cy="1249312"/>
          </a:xfrm>
          <a:prstGeom prst="rect">
            <a:avLst/>
          </a:prstGeom>
        </p:spPr>
      </p:pic>
      <p:pic>
        <p:nvPicPr>
          <p:cNvPr id="72" name="Picture 71" descr="A person and child standing next to each other&#10;&#10;AI-generated content may be incorrect.">
            <a:extLst>
              <a:ext uri="{FF2B5EF4-FFF2-40B4-BE49-F238E27FC236}">
                <a16:creationId xmlns:a16="http://schemas.microsoft.com/office/drawing/2014/main" id="{B9FA8049-F895-2383-10F2-BC865FBB2C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1878" y="2219958"/>
            <a:ext cx="990491" cy="1261418"/>
          </a:xfrm>
          <a:prstGeom prst="rect">
            <a:avLst/>
          </a:prstGeom>
        </p:spPr>
      </p:pic>
      <p:pic>
        <p:nvPicPr>
          <p:cNvPr id="73" name="Picture 72">
            <a:extLst>
              <a:ext uri="{FF2B5EF4-FFF2-40B4-BE49-F238E27FC236}">
                <a16:creationId xmlns:a16="http://schemas.microsoft.com/office/drawing/2014/main" id="{38327345-2EED-A123-C4A9-F27EDC81AB55}"/>
              </a:ext>
            </a:extLst>
          </p:cNvPr>
          <p:cNvPicPr>
            <a:picLocks noChangeAspect="1"/>
          </p:cNvPicPr>
          <p:nvPr/>
        </p:nvPicPr>
        <p:blipFill>
          <a:blip r:embed="rId5"/>
          <a:stretch>
            <a:fillRect/>
          </a:stretch>
        </p:blipFill>
        <p:spPr>
          <a:xfrm>
            <a:off x="2570585" y="3436947"/>
            <a:ext cx="1297723" cy="1835378"/>
          </a:xfrm>
          <a:prstGeom prst="rect">
            <a:avLst/>
          </a:prstGeom>
        </p:spPr>
      </p:pic>
      <p:sp>
        <p:nvSpPr>
          <p:cNvPr id="75" name="TextBox 74">
            <a:extLst>
              <a:ext uri="{FF2B5EF4-FFF2-40B4-BE49-F238E27FC236}">
                <a16:creationId xmlns:a16="http://schemas.microsoft.com/office/drawing/2014/main" id="{5A7F3103-E2AA-8008-339B-CA0EB4ACB5F1}"/>
              </a:ext>
            </a:extLst>
          </p:cNvPr>
          <p:cNvSpPr txBox="1"/>
          <p:nvPr/>
        </p:nvSpPr>
        <p:spPr>
          <a:xfrm>
            <a:off x="-13553" y="5963335"/>
            <a:ext cx="12205553" cy="1015663"/>
          </a:xfrm>
          <a:prstGeom prst="rect">
            <a:avLst/>
          </a:prstGeom>
          <a:noFill/>
        </p:spPr>
        <p:txBody>
          <a:bodyPr wrap="square">
            <a:spAutoFit/>
          </a:bodyPr>
          <a:lstStyle/>
          <a:p>
            <a:pPr marL="0" indent="0" algn="ctr">
              <a:buNone/>
            </a:pPr>
            <a:r>
              <a:rPr lang="en-US" sz="6000" b="1" dirty="0">
                <a:solidFill>
                  <a:srgbClr val="002060"/>
                </a:solidFill>
                <a:latin typeface="Arial Black" pitchFamily="34" charset="0"/>
                <a:cs typeface="Arial Black" pitchFamily="34" charset="-120"/>
              </a:rPr>
              <a:t>Choose Life over Liquor                </a:t>
            </a:r>
            <a:endParaRPr lang="en-US" sz="6000" dirty="0">
              <a:solidFill>
                <a:srgbClr val="002060"/>
              </a:solidFill>
            </a:endParaRPr>
          </a:p>
        </p:txBody>
      </p:sp>
      <p:pic>
        <p:nvPicPr>
          <p:cNvPr id="76" name="Picture 75">
            <a:extLst>
              <a:ext uri="{FF2B5EF4-FFF2-40B4-BE49-F238E27FC236}">
                <a16:creationId xmlns:a16="http://schemas.microsoft.com/office/drawing/2014/main" id="{53E346A3-4F61-3FF0-1C37-AD9C58B077CC}"/>
              </a:ext>
            </a:extLst>
          </p:cNvPr>
          <p:cNvPicPr>
            <a:picLocks noChangeAspect="1"/>
          </p:cNvPicPr>
          <p:nvPr/>
        </p:nvPicPr>
        <p:blipFill>
          <a:blip r:embed="rId6"/>
          <a:stretch>
            <a:fillRect/>
          </a:stretch>
        </p:blipFill>
        <p:spPr>
          <a:xfrm>
            <a:off x="8960279" y="1002363"/>
            <a:ext cx="1958123" cy="1215749"/>
          </a:xfrm>
          <a:prstGeom prst="rect">
            <a:avLst/>
          </a:prstGeom>
        </p:spPr>
      </p:pic>
      <p:pic>
        <p:nvPicPr>
          <p:cNvPr id="77" name="Picture 76">
            <a:extLst>
              <a:ext uri="{FF2B5EF4-FFF2-40B4-BE49-F238E27FC236}">
                <a16:creationId xmlns:a16="http://schemas.microsoft.com/office/drawing/2014/main" id="{DE9045E6-7642-98AA-B237-AB21A5B504B7}"/>
              </a:ext>
            </a:extLst>
          </p:cNvPr>
          <p:cNvPicPr>
            <a:picLocks noChangeAspect="1"/>
          </p:cNvPicPr>
          <p:nvPr/>
        </p:nvPicPr>
        <p:blipFill>
          <a:blip r:embed="rId7"/>
          <a:stretch>
            <a:fillRect/>
          </a:stretch>
        </p:blipFill>
        <p:spPr>
          <a:xfrm>
            <a:off x="3861878" y="3489072"/>
            <a:ext cx="1385325" cy="1755512"/>
          </a:xfrm>
          <a:prstGeom prst="rect">
            <a:avLst/>
          </a:prstGeom>
        </p:spPr>
      </p:pic>
      <p:pic>
        <p:nvPicPr>
          <p:cNvPr id="78" name="Picture 77">
            <a:extLst>
              <a:ext uri="{FF2B5EF4-FFF2-40B4-BE49-F238E27FC236}">
                <a16:creationId xmlns:a16="http://schemas.microsoft.com/office/drawing/2014/main" id="{62849693-7652-F9D7-C4A4-61BCA2040072}"/>
              </a:ext>
            </a:extLst>
          </p:cNvPr>
          <p:cNvPicPr>
            <a:picLocks noChangeAspect="1"/>
          </p:cNvPicPr>
          <p:nvPr/>
        </p:nvPicPr>
        <p:blipFill>
          <a:blip r:embed="rId8"/>
          <a:stretch>
            <a:fillRect/>
          </a:stretch>
        </p:blipFill>
        <p:spPr>
          <a:xfrm>
            <a:off x="9823370" y="2223609"/>
            <a:ext cx="792989" cy="1264388"/>
          </a:xfrm>
          <a:prstGeom prst="rect">
            <a:avLst/>
          </a:prstGeom>
        </p:spPr>
      </p:pic>
      <p:pic>
        <p:nvPicPr>
          <p:cNvPr id="79" name="Picture 78">
            <a:extLst>
              <a:ext uri="{FF2B5EF4-FFF2-40B4-BE49-F238E27FC236}">
                <a16:creationId xmlns:a16="http://schemas.microsoft.com/office/drawing/2014/main" id="{4E6D75DE-8400-315E-2A04-9B712E667982}"/>
              </a:ext>
            </a:extLst>
          </p:cNvPr>
          <p:cNvPicPr>
            <a:picLocks noChangeAspect="1"/>
          </p:cNvPicPr>
          <p:nvPr/>
        </p:nvPicPr>
        <p:blipFill>
          <a:blip r:embed="rId9"/>
          <a:stretch>
            <a:fillRect/>
          </a:stretch>
        </p:blipFill>
        <p:spPr>
          <a:xfrm>
            <a:off x="4783643" y="893764"/>
            <a:ext cx="932309" cy="1256343"/>
          </a:xfrm>
          <a:prstGeom prst="rect">
            <a:avLst/>
          </a:prstGeom>
        </p:spPr>
      </p:pic>
      <p:pic>
        <p:nvPicPr>
          <p:cNvPr id="67" name="Picture 66">
            <a:extLst>
              <a:ext uri="{FF2B5EF4-FFF2-40B4-BE49-F238E27FC236}">
                <a16:creationId xmlns:a16="http://schemas.microsoft.com/office/drawing/2014/main" id="{133E880F-F342-3932-714B-43E849B219ED}"/>
              </a:ext>
            </a:extLst>
          </p:cNvPr>
          <p:cNvPicPr>
            <a:picLocks noChangeAspect="1"/>
          </p:cNvPicPr>
          <p:nvPr/>
        </p:nvPicPr>
        <p:blipFill>
          <a:blip r:embed="rId10"/>
          <a:stretch>
            <a:fillRect/>
          </a:stretch>
        </p:blipFill>
        <p:spPr>
          <a:xfrm>
            <a:off x="4858652" y="2194096"/>
            <a:ext cx="1494966" cy="1296130"/>
          </a:xfrm>
          <a:prstGeom prst="rect">
            <a:avLst/>
          </a:prstGeom>
        </p:spPr>
      </p:pic>
      <p:sp>
        <p:nvSpPr>
          <p:cNvPr id="68" name="TextBox 67">
            <a:extLst>
              <a:ext uri="{FF2B5EF4-FFF2-40B4-BE49-F238E27FC236}">
                <a16:creationId xmlns:a16="http://schemas.microsoft.com/office/drawing/2014/main" id="{B9BCA380-D6C2-E3AD-AAE7-84C762E9D7C7}"/>
              </a:ext>
            </a:extLst>
          </p:cNvPr>
          <p:cNvSpPr txBox="1"/>
          <p:nvPr/>
        </p:nvSpPr>
        <p:spPr>
          <a:xfrm>
            <a:off x="-13553" y="6001237"/>
            <a:ext cx="12205553" cy="1015663"/>
          </a:xfrm>
          <a:prstGeom prst="rect">
            <a:avLst/>
          </a:prstGeom>
          <a:noFill/>
        </p:spPr>
        <p:txBody>
          <a:bodyPr wrap="square">
            <a:spAutoFit/>
          </a:bodyPr>
          <a:lstStyle/>
          <a:p>
            <a:pPr marL="0" indent="0" algn="ctr">
              <a:buNone/>
            </a:pPr>
            <a:r>
              <a:rPr lang="en-US" sz="6000" b="1" dirty="0">
                <a:solidFill>
                  <a:srgbClr val="002060"/>
                </a:solidFill>
                <a:latin typeface="Arial Black" pitchFamily="34" charset="0"/>
                <a:cs typeface="Arial Black" pitchFamily="34" charset="-120"/>
              </a:rPr>
              <a:t>Choose Life over Liquor                </a:t>
            </a:r>
            <a:endParaRPr lang="en-US" sz="6000" dirty="0">
              <a:solidFill>
                <a:srgbClr val="002060"/>
              </a:solidFill>
            </a:endParaRPr>
          </a:p>
        </p:txBody>
      </p:sp>
      <p:pic>
        <p:nvPicPr>
          <p:cNvPr id="70" name="Picture 69">
            <a:extLst>
              <a:ext uri="{FF2B5EF4-FFF2-40B4-BE49-F238E27FC236}">
                <a16:creationId xmlns:a16="http://schemas.microsoft.com/office/drawing/2014/main" id="{63A389AD-43FC-EA8A-3579-24A0905618D0}"/>
              </a:ext>
            </a:extLst>
          </p:cNvPr>
          <p:cNvPicPr>
            <a:picLocks noChangeAspect="1"/>
          </p:cNvPicPr>
          <p:nvPr/>
        </p:nvPicPr>
        <p:blipFill>
          <a:blip r:embed="rId11"/>
          <a:stretch>
            <a:fillRect/>
          </a:stretch>
        </p:blipFill>
        <p:spPr>
          <a:xfrm>
            <a:off x="9923124" y="3507557"/>
            <a:ext cx="1118267" cy="180462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272F3F9E0E4E4487209DFD946212D9" ma:contentTypeVersion="17" ma:contentTypeDescription="Create a new document." ma:contentTypeScope="" ma:versionID="ae76714bb5c704cca488355862f7d989">
  <xsd:schema xmlns:xsd="http://www.w3.org/2001/XMLSchema" xmlns:xs="http://www.w3.org/2001/XMLSchema" xmlns:p="http://schemas.microsoft.com/office/2006/metadata/properties" xmlns:ns2="9bbf3e37-4819-4ae8-a42a-b7d32c0a3edd" xmlns:ns3="fb1f8305-4775-4a98-8127-c08bb4f1e2ec" targetNamespace="http://schemas.microsoft.com/office/2006/metadata/properties" ma:root="true" ma:fieldsID="c79f33a50336d038ba9d2b0d0567f43b" ns2:_="" ns3:_="">
    <xsd:import namespace="9bbf3e37-4819-4ae8-a42a-b7d32c0a3edd"/>
    <xsd:import namespace="fb1f8305-4775-4a98-8127-c08bb4f1e2e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bf3e37-4819-4ae8-a42a-b7d32c0a3ed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4" nillable="true" ma:displayName="Taxonomy Catch All Column" ma:hidden="true" ma:list="{70256d18-f0ab-450c-8794-3f83e99ce0d8}" ma:internalName="TaxCatchAll" ma:showField="CatchAllData" ma:web="9bbf3e37-4819-4ae8-a42a-b7d32c0a3ed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b1f8305-4775-4a98-8127-c08bb4f1e2e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b22548f-aa06-4c3e-9398-27d8e3f4f32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9bbf3e37-4819-4ae8-a42a-b7d32c0a3edd">KJC63UHY3CVN-1219806824-42795</_dlc_DocId>
    <_dlc_DocIdUrl xmlns="9bbf3e37-4819-4ae8-a42a-b7d32c0a3edd">
      <Url>https://futurefoundationsuk.sharepoint.com/sites/ZDrive/_layouts/15/DocIdRedir.aspx?ID=KJC63UHY3CVN-1219806824-42795</Url>
      <Description>KJC63UHY3CVN-1219806824-42795</Description>
    </_dlc_DocIdUrl>
    <TaxCatchAll xmlns="9bbf3e37-4819-4ae8-a42a-b7d32c0a3edd" xsi:nil="true"/>
    <lcf76f155ced4ddcb4097134ff3c332f xmlns="fb1f8305-4775-4a98-8127-c08bb4f1e2e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96C4ECC-EFA1-4F2D-8AD3-0B9B836D9232}"/>
</file>

<file path=customXml/itemProps2.xml><?xml version="1.0" encoding="utf-8"?>
<ds:datastoreItem xmlns:ds="http://schemas.openxmlformats.org/officeDocument/2006/customXml" ds:itemID="{380273B8-E6AB-4194-BE3A-6D06AC464207}"/>
</file>

<file path=customXml/itemProps3.xml><?xml version="1.0" encoding="utf-8"?>
<ds:datastoreItem xmlns:ds="http://schemas.openxmlformats.org/officeDocument/2006/customXml" ds:itemID="{ED7574D6-E926-440D-8DF2-996B1B3D2D9F}"/>
</file>

<file path=customXml/itemProps4.xml><?xml version="1.0" encoding="utf-8"?>
<ds:datastoreItem xmlns:ds="http://schemas.openxmlformats.org/officeDocument/2006/customXml" ds:itemID="{B793416E-A7E2-4838-8AA5-B7543A294074}"/>
</file>

<file path=docProps/app.xml><?xml version="1.0" encoding="utf-8"?>
<Properties xmlns="http://schemas.openxmlformats.org/officeDocument/2006/extended-properties" xmlns:vt="http://schemas.openxmlformats.org/officeDocument/2006/docPropsVTypes">
  <TotalTime>1150</TotalTime>
  <Words>727</Words>
  <Application>Microsoft Office PowerPoint</Application>
  <PresentationFormat>Widescreen</PresentationFormat>
  <Paragraphs>54</Paragraphs>
  <Slides>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Arial Black</vt:lpstr>
      <vt:lpstr>Calibri</vt:lpstr>
      <vt:lpstr>Trebuchet MS</vt:lpstr>
      <vt:lpstr>Office Theme</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Maya  Flett</cp:lastModifiedBy>
  <cp:revision>3</cp:revision>
  <dcterms:created xsi:type="dcterms:W3CDTF">2026-04-13T14:46:49Z</dcterms:created>
  <dcterms:modified xsi:type="dcterms:W3CDTF">2026-06-10T11:02:56Z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0x01010045272F3F9E0E4E4487209DFD946212D9</vt:lpwstr>
  </property>
  <property fmtid="{D5CDD505-2E9C-101B-9397-08002B2CF9AE}" pid="3" name="_dlc_DocIdItemGuid">
    <vt:lpwstr>c4cb1cb4-2aa3-48b2-8422-ff5816dc07d3</vt:lpwstr>
  </property>
</Properties>
</file>